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67" r:id="rId2"/>
    <p:sldId id="315" r:id="rId3"/>
    <p:sldId id="292" r:id="rId4"/>
    <p:sldId id="293" r:id="rId5"/>
    <p:sldId id="294" r:id="rId6"/>
    <p:sldId id="305" r:id="rId7"/>
    <p:sldId id="316" r:id="rId8"/>
    <p:sldId id="295" r:id="rId9"/>
    <p:sldId id="296" r:id="rId10"/>
    <p:sldId id="298" r:id="rId11"/>
    <p:sldId id="300" r:id="rId12"/>
    <p:sldId id="301" r:id="rId13"/>
    <p:sldId id="302" r:id="rId14"/>
    <p:sldId id="303" r:id="rId15"/>
    <p:sldId id="304" r:id="rId16"/>
    <p:sldId id="317" r:id="rId17"/>
    <p:sldId id="306" r:id="rId18"/>
    <p:sldId id="307" r:id="rId19"/>
    <p:sldId id="308" r:id="rId20"/>
    <p:sldId id="312" r:id="rId21"/>
    <p:sldId id="314" r:id="rId22"/>
    <p:sldId id="31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028"/>
    <a:srgbClr val="333333"/>
    <a:srgbClr val="8359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55349" autoAdjust="0"/>
  </p:normalViewPr>
  <p:slideViewPr>
    <p:cSldViewPr snapToGrid="0" snapToObjects="1">
      <p:cViewPr>
        <p:scale>
          <a:sx n="60" d="100"/>
          <a:sy n="60" d="100"/>
        </p:scale>
        <p:origin x="27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8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7EEECA-CED3-469D-BF00-D29F2A83814A}" type="datetimeFigureOut">
              <a:rPr lang="en-US" smtClean="0"/>
              <a:t>6/6/2025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7A8E6-F64B-439B-BF52-86774D751943}" type="slidenum">
              <a:rPr lang="en-US" smtClean="0"/>
              <a:t>‹#›</a:t>
            </a:fld>
            <a:endParaRPr lang="en-US" dirty="0"/>
          </a:p>
        </p:txBody>
      </p:sp>
    </p:spTree>
    <p:extLst>
      <p:ext uri="{BB962C8B-B14F-4D97-AF65-F5344CB8AC3E}">
        <p14:creationId xmlns:p14="http://schemas.microsoft.com/office/powerpoint/2010/main" val="34145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charset="0"/>
              </a:defRPr>
            </a:lvl1pPr>
          </a:lstStyle>
          <a:p>
            <a:fld id="{785691F9-C71E-5F46-A8A4-1AD1AA47CD85}" type="datetimeFigureOut">
              <a:rPr lang="en-US" smtClean="0"/>
              <a:pPr/>
              <a:t>6/6/2025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charset="0"/>
              </a:defRPr>
            </a:lvl1pPr>
          </a:lstStyle>
          <a:p>
            <a:fld id="{D00C3B5B-8C1C-894D-BDC2-52D4FE1BF269}" type="slidenum">
              <a:rPr lang="en-US" smtClean="0"/>
              <a:pPr/>
              <a:t>‹#›</a:t>
            </a:fld>
            <a:endParaRPr lang="en-US" dirty="0"/>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charset="0"/>
        <a:ea typeface="+mn-ea"/>
        <a:cs typeface="+mn-cs"/>
      </a:defRPr>
    </a:lvl1pPr>
    <a:lvl2pPr marL="457200" algn="l" defTabSz="914400" rtl="0" eaLnBrk="1" latinLnBrk="0" hangingPunct="1">
      <a:defRPr sz="1200" b="0" i="0" kern="1200">
        <a:solidFill>
          <a:schemeClr val="tx1"/>
        </a:solidFill>
        <a:latin typeface="Century Gothic Regular" charset="0"/>
        <a:ea typeface="+mn-ea"/>
        <a:cs typeface="+mn-cs"/>
      </a:defRPr>
    </a:lvl2pPr>
    <a:lvl3pPr marL="914400" algn="l" defTabSz="914400" rtl="0" eaLnBrk="1" latinLnBrk="0" hangingPunct="1">
      <a:defRPr sz="1200" b="0" i="0" kern="1200">
        <a:solidFill>
          <a:schemeClr val="tx1"/>
        </a:solidFill>
        <a:latin typeface="Century Gothic Regular" charset="0"/>
        <a:ea typeface="+mn-ea"/>
        <a:cs typeface="+mn-cs"/>
      </a:defRPr>
    </a:lvl3pPr>
    <a:lvl4pPr marL="1371600" algn="l" defTabSz="914400" rtl="0" eaLnBrk="1" latinLnBrk="0" hangingPunct="1">
      <a:defRPr sz="1200" b="0" i="0" kern="1200">
        <a:solidFill>
          <a:schemeClr val="tx1"/>
        </a:solidFill>
        <a:latin typeface="Century Gothic Regular" charset="0"/>
        <a:ea typeface="+mn-ea"/>
        <a:cs typeface="+mn-cs"/>
      </a:defRPr>
    </a:lvl4pPr>
    <a:lvl5pPr marL="1828800" algn="l" defTabSz="914400" rtl="0" eaLnBrk="1" latinLnBrk="0" hangingPunct="1">
      <a:defRPr sz="1200" b="0" i="0" kern="1200">
        <a:solidFill>
          <a:schemeClr val="tx1"/>
        </a:solidFill>
        <a:latin typeface="Century Gothic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ostonmutual.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Boston Mutual’s Employee Life</a:t>
            </a:r>
            <a:r>
              <a:rPr lang="en-US" baseline="0" dirty="0"/>
              <a:t> Option</a:t>
            </a:r>
            <a:r>
              <a:rPr lang="en-US" dirty="0"/>
              <a:t> Plus</a:t>
            </a:r>
            <a:r>
              <a:rPr lang="en-US" baseline="0" dirty="0"/>
              <a:t> product.  This presentation is brought to you by Workplace Solutions.</a:t>
            </a:r>
            <a:endParaRPr lang="en-US" dirty="0"/>
          </a:p>
        </p:txBody>
      </p:sp>
      <p:sp>
        <p:nvSpPr>
          <p:cNvPr id="4" name="Slide Number Placeholder 3"/>
          <p:cNvSpPr>
            <a:spLocks noGrp="1"/>
          </p:cNvSpPr>
          <p:nvPr>
            <p:ph type="sldNum" sz="quarter" idx="10"/>
          </p:nvPr>
        </p:nvSpPr>
        <p:spPr/>
        <p:txBody>
          <a:bodyPr/>
          <a:lstStyle/>
          <a:p>
            <a:fld id="{D00C3B5B-8C1C-894D-BDC2-52D4FE1BF269}" type="slidenum">
              <a:rPr lang="en-US" smtClean="0"/>
              <a:pPr/>
              <a:t>1</a:t>
            </a:fld>
            <a:endParaRPr lang="en-US" dirty="0"/>
          </a:p>
        </p:txBody>
      </p:sp>
    </p:spTree>
    <p:extLst>
      <p:ext uri="{BB962C8B-B14F-4D97-AF65-F5344CB8AC3E}">
        <p14:creationId xmlns:p14="http://schemas.microsoft.com/office/powerpoint/2010/main" val="64576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10</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t>Payor</a:t>
            </a:r>
            <a:r>
              <a:rPr lang="en-US" sz="1200" baseline="0" dirty="0"/>
              <a:t> Waiver with Strike is a</a:t>
            </a:r>
            <a:r>
              <a:rPr lang="en-US" sz="1200" dirty="0"/>
              <a:t>vailable on Union cases only and must be elected on the case as a whole. The Union is shown on the Policy Specification Page</a:t>
            </a:r>
          </a:p>
          <a:p>
            <a:pPr>
              <a:lnSpc>
                <a:spcPct val="100000"/>
              </a:lnSpc>
              <a:spcBef>
                <a:spcPts val="0"/>
              </a:spcBef>
              <a:spcAft>
                <a:spcPts val="1200"/>
              </a:spcAft>
            </a:pPr>
            <a:endParaRPr lang="en-US" sz="12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t>If elected on the case, ALL policies purchased must have both the strike rider and payor waiver</a:t>
            </a:r>
            <a:endParaRPr lang="en-US" dirty="0"/>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Strike means a lawful primary strike authorized as provided by the Union’s constitution and by-laws</a:t>
            </a:r>
          </a:p>
          <a:p>
            <a:pPr>
              <a:lnSpc>
                <a:spcPct val="100000"/>
              </a:lnSpc>
              <a:spcBef>
                <a:spcPts val="0"/>
              </a:spcBef>
              <a:spcAft>
                <a:spcPts val="1200"/>
              </a:spcAft>
            </a:pPr>
            <a:endParaRPr lang="en-US" sz="1200" dirty="0"/>
          </a:p>
          <a:p>
            <a:pPr>
              <a:spcBef>
                <a:spcPts val="0"/>
              </a:spcBef>
              <a:spcAft>
                <a:spcPts val="1200"/>
              </a:spcAft>
            </a:pPr>
            <a:r>
              <a:rPr lang="en-US" sz="1200" dirty="0"/>
              <a:t>Payor Waiver</a:t>
            </a:r>
            <a:r>
              <a:rPr lang="en-US" sz="1200" baseline="0" dirty="0"/>
              <a:t> with Strike is a</a:t>
            </a:r>
            <a:r>
              <a:rPr lang="en-US" sz="1200" dirty="0"/>
              <a:t>vailable up to and including age 69.  Eligibility is determined by the employee’s age </a:t>
            </a:r>
          </a:p>
          <a:p>
            <a:pPr>
              <a:spcBef>
                <a:spcPts val="0"/>
              </a:spcBef>
              <a:spcAft>
                <a:spcPts val="1200"/>
              </a:spcAft>
            </a:pPr>
            <a:endParaRPr lang="en-US" sz="1200" dirty="0"/>
          </a:p>
          <a:p>
            <a:pPr>
              <a:spcBef>
                <a:spcPts val="0"/>
              </a:spcBef>
              <a:spcAft>
                <a:spcPts val="1200"/>
              </a:spcAft>
            </a:pPr>
            <a:r>
              <a:rPr lang="en-US" sz="1200" dirty="0"/>
              <a:t>The employee does not need to participate to purchase this coverage on their dependents</a:t>
            </a:r>
          </a:p>
          <a:p>
            <a:pPr>
              <a:spcBef>
                <a:spcPts val="0"/>
              </a:spcBef>
              <a:spcAft>
                <a:spcPts val="1200"/>
              </a:spcAft>
            </a:pPr>
            <a:endParaRPr lang="en-US" sz="1200" dirty="0"/>
          </a:p>
          <a:p>
            <a:pPr>
              <a:spcBef>
                <a:spcPts val="0"/>
              </a:spcBef>
              <a:spcAft>
                <a:spcPts val="1200"/>
              </a:spcAft>
            </a:pPr>
            <a:r>
              <a:rPr lang="en-US" sz="1200" dirty="0"/>
              <a:t>The</a:t>
            </a:r>
            <a:r>
              <a:rPr lang="en-US" sz="1200" baseline="0" dirty="0"/>
              <a:t> c</a:t>
            </a:r>
            <a:r>
              <a:rPr lang="en-US" sz="1200" dirty="0"/>
              <a:t>ost is 12% of base plus riders (10%  payor waiver, 2% strike rider). This 12% does not apply to the Accidental Death Benefit Rider or the Children’s Term Rider premiums</a:t>
            </a:r>
          </a:p>
          <a:p>
            <a:pPr>
              <a:spcBef>
                <a:spcPts val="0"/>
              </a:spcBef>
              <a:spcAft>
                <a:spcPts val="1200"/>
              </a:spcAft>
            </a:pPr>
            <a:endParaRPr lang="en-US" sz="1200" dirty="0"/>
          </a:p>
          <a:p>
            <a:pPr>
              <a:spcBef>
                <a:spcPts val="0"/>
              </a:spcBef>
              <a:spcAft>
                <a:spcPts val="1200"/>
              </a:spcAft>
            </a:pPr>
            <a:r>
              <a:rPr lang="en-US" sz="1200" dirty="0"/>
              <a:t>If coverage is issued between ages 60-69, only the strike waiver applies and the premium charge is 2%</a:t>
            </a:r>
          </a:p>
          <a:p>
            <a:pPr>
              <a:spcBef>
                <a:spcPts val="0"/>
              </a:spcBef>
              <a:spcAft>
                <a:spcPts val="1200"/>
              </a:spcAft>
            </a:pPr>
            <a:endParaRPr lang="en-US" sz="1200" dirty="0"/>
          </a:p>
          <a:p>
            <a:pPr>
              <a:spcBef>
                <a:spcPts val="0"/>
              </a:spcBef>
              <a:spcAft>
                <a:spcPts val="1200"/>
              </a:spcAft>
            </a:pPr>
            <a:r>
              <a:rPr lang="en-US" sz="1200" dirty="0"/>
              <a:t>Payor waiver drops off at age 60 however strike waiver continues until the Payor’s 70</a:t>
            </a:r>
            <a:r>
              <a:rPr lang="en-US" sz="1200" baseline="30000" dirty="0"/>
              <a:t>th</a:t>
            </a:r>
            <a:r>
              <a:rPr lang="en-US" sz="1200" dirty="0"/>
              <a:t> birthday</a:t>
            </a:r>
          </a:p>
          <a:p>
            <a:pPr>
              <a:spcBef>
                <a:spcPts val="0"/>
              </a:spcBef>
              <a:spcAft>
                <a:spcPts val="1200"/>
              </a:spcAft>
            </a:pPr>
            <a:endParaRPr lang="en-US" sz="12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i="1" dirty="0"/>
              <a:t>*In Oregon, there is no additional cost for this rider.  Not available in MD, MN, MT</a:t>
            </a:r>
            <a:r>
              <a:rPr lang="en-US" i="1" baseline="0" dirty="0"/>
              <a:t> </a:t>
            </a:r>
            <a:r>
              <a:rPr lang="en-US" i="1" dirty="0"/>
              <a:t>or PR.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i="1" dirty="0"/>
              <a:t>*NOTE:  This</a:t>
            </a:r>
            <a:r>
              <a:rPr lang="en-US" i="1" baseline="0" dirty="0"/>
              <a:t> rider is approved in NJ but it is not programmed.</a:t>
            </a:r>
            <a:endParaRPr lang="en-US" sz="1200" dirty="0"/>
          </a:p>
          <a:p>
            <a:pPr>
              <a:lnSpc>
                <a:spcPct val="100000"/>
              </a:lnSpc>
              <a:spcBef>
                <a:spcPts val="0"/>
              </a:spcBef>
              <a:spcAft>
                <a:spcPts val="1200"/>
              </a:spcAft>
            </a:pPr>
            <a:endParaRPr lang="en-US" sz="1200" dirty="0"/>
          </a:p>
          <a:p>
            <a:pPr>
              <a:lnSpc>
                <a:spcPct val="100000"/>
              </a:lnSpc>
              <a:spcBef>
                <a:spcPts val="0"/>
              </a:spcBef>
              <a:spcAft>
                <a:spcPts val="1200"/>
              </a:spcAft>
            </a:pPr>
            <a:endParaRPr lang="en-US" sz="1200" dirty="0"/>
          </a:p>
        </p:txBody>
      </p:sp>
    </p:spTree>
    <p:extLst>
      <p:ext uri="{BB962C8B-B14F-4D97-AF65-F5344CB8AC3E}">
        <p14:creationId xmlns:p14="http://schemas.microsoft.com/office/powerpoint/2010/main" val="18832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11</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200" dirty="0"/>
              <a:t>Accidental Death Benefit,</a:t>
            </a:r>
            <a:r>
              <a:rPr lang="en-US" sz="1200" baseline="0" dirty="0"/>
              <a:t> or ADB, </a:t>
            </a:r>
            <a:r>
              <a:rPr lang="en-US" sz="1200" dirty="0"/>
              <a:t>could double or even triple the death benefit</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This benefit pays an additional amount equal to the basic coverage to the beneficiary if the insured is killed accidentally</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If accidental death occurs while insured is a passenger on a bus, plane, train or any common carrier, an additional benefit will be paid (up to $100,000)</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Participants ages 5 through 60 are eligible</a:t>
            </a:r>
            <a:r>
              <a:rPr lang="en-US" sz="1200" baseline="0" dirty="0"/>
              <a:t> for this benefit.</a:t>
            </a:r>
            <a:endParaRPr lang="en-US" sz="1200" dirty="0"/>
          </a:p>
          <a:p>
            <a:pPr eaLnBrk="1" hangingPunct="1"/>
            <a:endParaRPr lang="en-US" dirty="0"/>
          </a:p>
        </p:txBody>
      </p:sp>
    </p:spTree>
    <p:extLst>
      <p:ext uri="{BB962C8B-B14F-4D97-AF65-F5344CB8AC3E}">
        <p14:creationId xmlns:p14="http://schemas.microsoft.com/office/powerpoint/2010/main" val="242159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12</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spcBef>
                <a:spcPts val="0"/>
              </a:spcBef>
              <a:spcAft>
                <a:spcPts val="1200"/>
              </a:spcAft>
            </a:pPr>
            <a:r>
              <a:rPr lang="en-US" sz="1200" dirty="0"/>
              <a:t>The Level Term to 65 Rider provides an additional face amount of term life insurance</a:t>
            </a:r>
          </a:p>
          <a:p>
            <a:pPr>
              <a:spcBef>
                <a:spcPts val="0"/>
              </a:spcBef>
              <a:spcAft>
                <a:spcPts val="1200"/>
              </a:spcAft>
            </a:pPr>
            <a:endParaRPr lang="en-US" sz="1200" dirty="0"/>
          </a:p>
          <a:p>
            <a:pPr>
              <a:spcBef>
                <a:spcPts val="0"/>
              </a:spcBef>
              <a:spcAft>
                <a:spcPts val="1200"/>
              </a:spcAft>
            </a:pPr>
            <a:r>
              <a:rPr lang="en-US" sz="1200" dirty="0"/>
              <a:t>This</a:t>
            </a:r>
            <a:r>
              <a:rPr lang="en-US" sz="1200" baseline="0" dirty="0"/>
              <a:t> benefit is a</a:t>
            </a:r>
            <a:r>
              <a:rPr lang="en-US" sz="1200" dirty="0"/>
              <a:t>vailable on Employee &amp; Spouse policies to issue age 55, in increments of $.50 with a minimum of $1.00.  Each $.50</a:t>
            </a:r>
            <a:r>
              <a:rPr lang="en-US" sz="1200" dirty="0">
                <a:sym typeface="LotusWPSet" pitchFamily="2" charset="2"/>
              </a:rPr>
              <a:t> purchased counts as $1.00 toward the guaranteed issue limits</a:t>
            </a:r>
          </a:p>
          <a:p>
            <a:pPr>
              <a:spcBef>
                <a:spcPts val="0"/>
              </a:spcBef>
              <a:spcAft>
                <a:spcPts val="1200"/>
              </a:spcAft>
            </a:pPr>
            <a:endParaRPr lang="en-US" sz="1200" dirty="0">
              <a:sym typeface="LotusWPSet" pitchFamily="2" charset="2"/>
            </a:endParaRPr>
          </a:p>
          <a:p>
            <a:pPr>
              <a:spcBef>
                <a:spcPts val="0"/>
              </a:spcBef>
              <a:spcAft>
                <a:spcPts val="1200"/>
              </a:spcAft>
            </a:pPr>
            <a:r>
              <a:rPr lang="en-US" sz="1200" dirty="0">
                <a:sym typeface="LotusWPSet" pitchFamily="2" charset="2"/>
              </a:rPr>
              <a:t>If waiver is purchased on base policy, it must also be added to the rider </a:t>
            </a:r>
          </a:p>
          <a:p>
            <a:pPr>
              <a:spcBef>
                <a:spcPts val="0"/>
              </a:spcBef>
              <a:spcAft>
                <a:spcPts val="1200"/>
              </a:spcAft>
            </a:pPr>
            <a:endParaRPr lang="en-US" sz="1200" dirty="0">
              <a:sym typeface="LotusWPSet" pitchFamily="2" charset="2"/>
            </a:endParaRPr>
          </a:p>
          <a:p>
            <a:pPr>
              <a:spcBef>
                <a:spcPts val="0"/>
              </a:spcBef>
              <a:spcAft>
                <a:spcPts val="1200"/>
              </a:spcAft>
            </a:pPr>
            <a:r>
              <a:rPr lang="en-US" sz="1200" dirty="0"/>
              <a:t>Coverage is convertible anytime prior to the insured’s 60th birthday</a:t>
            </a:r>
          </a:p>
          <a:p>
            <a:pPr>
              <a:spcBef>
                <a:spcPts val="0"/>
              </a:spcBef>
              <a:spcAft>
                <a:spcPts val="1200"/>
              </a:spcAft>
            </a:pPr>
            <a:endParaRPr lang="en-US" sz="1200" dirty="0"/>
          </a:p>
          <a:p>
            <a:pPr>
              <a:spcBef>
                <a:spcPts val="0"/>
              </a:spcBef>
              <a:spcAft>
                <a:spcPts val="1200"/>
              </a:spcAft>
            </a:pPr>
            <a:r>
              <a:rPr lang="en-US" sz="1200" dirty="0"/>
              <a:t>The benefit terminates on the anniversary of the issue on or following the insured’s 65th birthday</a:t>
            </a:r>
          </a:p>
          <a:p>
            <a:pPr eaLnBrk="1" hangingPunct="1"/>
            <a:endParaRPr lang="en-US" dirty="0"/>
          </a:p>
        </p:txBody>
      </p:sp>
    </p:spTree>
    <p:extLst>
      <p:ext uri="{BB962C8B-B14F-4D97-AF65-F5344CB8AC3E}">
        <p14:creationId xmlns:p14="http://schemas.microsoft.com/office/powerpoint/2010/main" val="351356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13</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buFontTx/>
              <a:buNone/>
              <a:defRPr/>
            </a:pPr>
            <a:r>
              <a:rPr lang="en-US" sz="1200" dirty="0"/>
              <a:t>Coverage for children can either be purchased as separate whole life policies or the children’s term rider can be added</a:t>
            </a:r>
          </a:p>
          <a:p>
            <a:pPr>
              <a:lnSpc>
                <a:spcPct val="100000"/>
              </a:lnSpc>
              <a:spcBef>
                <a:spcPts val="0"/>
              </a:spcBef>
              <a:spcAft>
                <a:spcPts val="1200"/>
              </a:spcAft>
              <a:buFontTx/>
              <a:buChar char="•"/>
              <a:defRPr/>
            </a:pPr>
            <a:endParaRPr lang="en-US" sz="1200" dirty="0"/>
          </a:p>
          <a:p>
            <a:pPr>
              <a:lnSpc>
                <a:spcPct val="100000"/>
              </a:lnSpc>
              <a:spcBef>
                <a:spcPts val="0"/>
              </a:spcBef>
              <a:spcAft>
                <a:spcPts val="1200"/>
              </a:spcAft>
              <a:buFontTx/>
              <a:buNone/>
              <a:defRPr/>
            </a:pPr>
            <a:r>
              <a:rPr lang="en-US" sz="1200" dirty="0"/>
              <a:t>The Children’s Term Rider benefit may be added to any policy issued to the employee or spouse age 18-55</a:t>
            </a:r>
          </a:p>
          <a:p>
            <a:pPr>
              <a:lnSpc>
                <a:spcPct val="100000"/>
              </a:lnSpc>
              <a:spcBef>
                <a:spcPts val="0"/>
              </a:spcBef>
              <a:spcAft>
                <a:spcPts val="1200"/>
              </a:spcAft>
              <a:buFontTx/>
              <a:buChar char="•"/>
              <a:defRPr/>
            </a:pPr>
            <a:endParaRPr lang="en-US" sz="1200" dirty="0"/>
          </a:p>
          <a:p>
            <a:pPr>
              <a:lnSpc>
                <a:spcPct val="100000"/>
              </a:lnSpc>
              <a:spcBef>
                <a:spcPts val="0"/>
              </a:spcBef>
              <a:spcAft>
                <a:spcPts val="1200"/>
              </a:spcAft>
              <a:buFontTx/>
              <a:buNone/>
              <a:defRPr/>
            </a:pPr>
            <a:r>
              <a:rPr lang="en-US" sz="1200" dirty="0"/>
              <a:t>The Children’s Term Rider provides</a:t>
            </a:r>
            <a:r>
              <a:rPr lang="en-US" sz="1200" baseline="0" dirty="0"/>
              <a:t> l</a:t>
            </a:r>
            <a:r>
              <a:rPr lang="en-US" sz="1200" dirty="0"/>
              <a:t>evel term coverage on each child up to $</a:t>
            </a:r>
            <a:r>
              <a:rPr lang="en-US" sz="1200" dirty="0">
                <a:solidFill>
                  <a:srgbClr val="183028"/>
                </a:solidFill>
              </a:rPr>
              <a:t>25,000 in units of $1,000</a:t>
            </a:r>
          </a:p>
          <a:p>
            <a:pPr>
              <a:lnSpc>
                <a:spcPct val="100000"/>
              </a:lnSpc>
              <a:spcBef>
                <a:spcPts val="0"/>
              </a:spcBef>
              <a:spcAft>
                <a:spcPts val="1200"/>
              </a:spcAft>
              <a:buFontTx/>
              <a:buChar char="•"/>
              <a:defRPr/>
            </a:pPr>
            <a:endParaRPr lang="en-US" sz="1200" dirty="0">
              <a:solidFill>
                <a:srgbClr val="183028"/>
              </a:solidFill>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solidFill>
                  <a:srgbClr val="FF0000"/>
                </a:solidFill>
              </a:rPr>
              <a:t>Covers all eligible natural children, stepchildren or legally adopted children from age 15 days through age 25</a:t>
            </a:r>
          </a:p>
          <a:p>
            <a:pPr>
              <a:lnSpc>
                <a:spcPct val="100000"/>
              </a:lnSpc>
              <a:spcBef>
                <a:spcPts val="0"/>
              </a:spcBef>
              <a:spcAft>
                <a:spcPts val="1200"/>
              </a:spcAft>
              <a:buFontTx/>
              <a:buChar char="•"/>
              <a:defRPr/>
            </a:pPr>
            <a:endParaRPr lang="en-US" sz="1200" baseline="0" dirty="0"/>
          </a:p>
          <a:p>
            <a:pPr>
              <a:lnSpc>
                <a:spcPct val="100000"/>
              </a:lnSpc>
              <a:spcBef>
                <a:spcPts val="0"/>
              </a:spcBef>
              <a:spcAft>
                <a:spcPts val="1200"/>
              </a:spcAft>
              <a:buFontTx/>
              <a:buNone/>
              <a:defRPr/>
            </a:pPr>
            <a:r>
              <a:rPr lang="en-US" sz="1200" dirty="0"/>
              <a:t>Future children will be automatically covered as of age 15 days with no increase in premium </a:t>
            </a:r>
          </a:p>
          <a:p>
            <a:pPr>
              <a:lnSpc>
                <a:spcPct val="100000"/>
              </a:lnSpc>
              <a:spcBef>
                <a:spcPts val="0"/>
              </a:spcBef>
              <a:spcAft>
                <a:spcPts val="1200"/>
              </a:spcAft>
              <a:buFontTx/>
              <a:buChar char="•"/>
              <a:defRPr/>
            </a:pPr>
            <a:endParaRPr lang="en-US" sz="1200" dirty="0"/>
          </a:p>
          <a:p>
            <a:pPr>
              <a:lnSpc>
                <a:spcPct val="100000"/>
              </a:lnSpc>
              <a:spcBef>
                <a:spcPts val="0"/>
              </a:spcBef>
              <a:spcAft>
                <a:spcPts val="1200"/>
              </a:spcAft>
              <a:buFontTx/>
              <a:buNone/>
              <a:defRPr/>
            </a:pPr>
            <a:r>
              <a:rPr lang="en-US" sz="1200" dirty="0"/>
              <a:t>Any insured child between ages 21-25 may convert to a permanent policy up to </a:t>
            </a:r>
            <a:r>
              <a:rPr lang="en-US" sz="1200" dirty="0">
                <a:solidFill>
                  <a:srgbClr val="FF0000"/>
                </a:solidFill>
              </a:rPr>
              <a:t>the lesser of </a:t>
            </a:r>
            <a:r>
              <a:rPr lang="en-US" sz="1200" dirty="0"/>
              <a:t>5 times the </a:t>
            </a:r>
            <a:r>
              <a:rPr lang="en-US" sz="1200" dirty="0">
                <a:solidFill>
                  <a:srgbClr val="FF0000"/>
                </a:solidFill>
              </a:rPr>
              <a:t>children’s </a:t>
            </a:r>
            <a:r>
              <a:rPr lang="en-US" sz="1200" dirty="0"/>
              <a:t>benefit or $25,000 (whichever is less) without Evidence of Insurability</a:t>
            </a:r>
          </a:p>
          <a:p>
            <a:pPr eaLnBrk="1" hangingPunct="1"/>
            <a:endParaRPr lang="en-US" dirty="0"/>
          </a:p>
        </p:txBody>
      </p:sp>
    </p:spTree>
    <p:extLst>
      <p:ext uri="{BB962C8B-B14F-4D97-AF65-F5344CB8AC3E}">
        <p14:creationId xmlns:p14="http://schemas.microsoft.com/office/powerpoint/2010/main" val="13026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14</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t>The Catastrophic Loss Rider, or CATLOSS, provides a benefit when the</a:t>
            </a:r>
            <a:r>
              <a:rPr lang="en-US" sz="1800" baseline="0" dirty="0"/>
              <a:t> insured has </a:t>
            </a:r>
            <a:r>
              <a:rPr lang="en-US" sz="1800" dirty="0"/>
              <a:t>a loss of 2 or more out of 6 activities of daily living, or ADL’s, and they</a:t>
            </a:r>
            <a:r>
              <a:rPr lang="en-US" sz="1800" baseline="0" dirty="0"/>
              <a:t> are </a:t>
            </a:r>
            <a:r>
              <a:rPr lang="en-US" sz="1800" dirty="0"/>
              <a:t>under the regular care and attendance of a physician.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t>The six ADL’s are: continence, bathing, transferring, dressing, toileting, eating. </a:t>
            </a:r>
            <a:r>
              <a:rPr lang="en-US" sz="1800" baseline="0" dirty="0"/>
              <a:t>There is n</a:t>
            </a:r>
            <a:r>
              <a:rPr lang="en-US" sz="1800" dirty="0"/>
              <a:t>o requirement for hospital confinement, skilled or home health care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baseline="0" dirty="0"/>
          </a:p>
          <a:p>
            <a:pPr>
              <a:lnSpc>
                <a:spcPct val="100000"/>
              </a:lnSpc>
              <a:spcBef>
                <a:spcPts val="0"/>
              </a:spcBef>
              <a:spcAft>
                <a:spcPts val="1200"/>
              </a:spcAft>
              <a:buFontTx/>
              <a:buNone/>
            </a:pPr>
            <a:r>
              <a:rPr lang="en-US" sz="1800" baseline="0" dirty="0"/>
              <a:t>M</a:t>
            </a:r>
            <a:r>
              <a:rPr lang="en-US" sz="1800" dirty="0"/>
              <a:t>onthly benefit amounts of $1,000, $2,000 or $3,000 can be offered, with the total bucket limited to 2.5 times the face amount.</a:t>
            </a:r>
            <a:r>
              <a:rPr lang="en-US" sz="1800" baseline="0" dirty="0"/>
              <a:t>  Choice of </a:t>
            </a:r>
            <a:r>
              <a:rPr lang="en-US" sz="1800" dirty="0"/>
              <a:t>90 days or 180 days </a:t>
            </a:r>
            <a:r>
              <a:rPr lang="en-US" sz="1800" baseline="0" dirty="0"/>
              <a:t>elimination period</a:t>
            </a:r>
            <a:r>
              <a:rPr lang="en-US" sz="1800" dirty="0"/>
              <a:t> and a 12,</a:t>
            </a:r>
            <a:r>
              <a:rPr lang="en-US" sz="1800" baseline="0" dirty="0"/>
              <a:t> 24, or 36 month </a:t>
            </a:r>
            <a:r>
              <a:rPr lang="en-US" sz="1800" dirty="0"/>
              <a:t>benefit period.</a:t>
            </a:r>
          </a:p>
          <a:p>
            <a:pPr>
              <a:lnSpc>
                <a:spcPct val="100000"/>
              </a:lnSpc>
              <a:spcBef>
                <a:spcPts val="0"/>
              </a:spcBef>
              <a:spcAft>
                <a:spcPts val="1200"/>
              </a:spcAft>
              <a:buFontTx/>
              <a:buNone/>
            </a:pPr>
            <a:endParaRPr lang="en-US" sz="18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aseline="0" dirty="0"/>
              <a:t>Unismoke rates are available to </a:t>
            </a:r>
            <a:r>
              <a:rPr lang="en-US" sz="1800" dirty="0"/>
              <a:t>Employee &amp; Spouses with issue ages 18-70.  The CATLOSS</a:t>
            </a:r>
            <a:r>
              <a:rPr lang="en-US" sz="1800" baseline="0" dirty="0"/>
              <a:t> Rider has the s</a:t>
            </a:r>
            <a:r>
              <a:rPr lang="en-US" sz="1800" dirty="0"/>
              <a:t>ame underwriting as the base policy. There are no new qualifying questions.</a:t>
            </a:r>
            <a:r>
              <a:rPr lang="en-US" sz="1800" baseline="0" dirty="0"/>
              <a:t>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p>
        </p:txBody>
      </p:sp>
    </p:spTree>
    <p:extLst>
      <p:ext uri="{BB962C8B-B14F-4D97-AF65-F5344CB8AC3E}">
        <p14:creationId xmlns:p14="http://schemas.microsoft.com/office/powerpoint/2010/main" val="209440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15</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10000"/>
              </a:lnSpc>
              <a:spcBef>
                <a:spcPts val="0"/>
              </a:spcBef>
              <a:spcAft>
                <a:spcPts val="1200"/>
              </a:spcAft>
              <a:buFontTx/>
              <a:buChar char="•"/>
            </a:pPr>
            <a:r>
              <a:rPr lang="en-US" sz="1200" dirty="0"/>
              <a:t>The Catastrophic Loss</a:t>
            </a:r>
            <a:r>
              <a:rPr lang="en-US" sz="1200" baseline="0" dirty="0"/>
              <a:t> Rider has a s</a:t>
            </a:r>
            <a:r>
              <a:rPr lang="en-US" sz="1200" dirty="0"/>
              <a:t>tandard pre-existing exclusion of 6 months prior, 6 months following.</a:t>
            </a:r>
          </a:p>
          <a:p>
            <a:pPr>
              <a:lnSpc>
                <a:spcPct val="110000"/>
              </a:lnSpc>
              <a:spcBef>
                <a:spcPts val="0"/>
              </a:spcBef>
              <a:spcAft>
                <a:spcPts val="1200"/>
              </a:spcAft>
              <a:buFontTx/>
              <a:buChar char="•"/>
            </a:pPr>
            <a:endParaRPr lang="en-US" sz="1200" dirty="0"/>
          </a:p>
          <a:p>
            <a:pPr>
              <a:lnSpc>
                <a:spcPct val="110000"/>
              </a:lnSpc>
              <a:spcBef>
                <a:spcPts val="0"/>
              </a:spcBef>
              <a:spcAft>
                <a:spcPts val="1200"/>
              </a:spcAft>
              <a:buFontTx/>
              <a:buChar char="•"/>
            </a:pPr>
            <a:r>
              <a:rPr lang="en-US" sz="1200" dirty="0"/>
              <a:t>The</a:t>
            </a:r>
            <a:r>
              <a:rPr lang="en-US" sz="1200" baseline="0" dirty="0"/>
              <a:t> benefit d</a:t>
            </a:r>
            <a:r>
              <a:rPr lang="en-US" sz="1200" dirty="0"/>
              <a:t>oes not reduce the value of the life insurance policy.</a:t>
            </a:r>
          </a:p>
          <a:p>
            <a:pPr>
              <a:lnSpc>
                <a:spcPct val="110000"/>
              </a:lnSpc>
              <a:spcBef>
                <a:spcPts val="0"/>
              </a:spcBef>
              <a:spcAft>
                <a:spcPts val="1200"/>
              </a:spcAft>
              <a:buFontTx/>
              <a:buChar char="•"/>
            </a:pPr>
            <a:endParaRPr lang="en-US" sz="1200" dirty="0"/>
          </a:p>
          <a:p>
            <a:pPr>
              <a:lnSpc>
                <a:spcPct val="110000"/>
              </a:lnSpc>
              <a:spcBef>
                <a:spcPts val="0"/>
              </a:spcBef>
              <a:spcAft>
                <a:spcPts val="1200"/>
              </a:spcAft>
              <a:buFontTx/>
              <a:buChar char="•"/>
            </a:pPr>
            <a:r>
              <a:rPr lang="en-US" sz="1200" dirty="0"/>
              <a:t>Payor Waiver, if purchased on the new policy, applies to the CATLOSS rider under the same terms. The premium for the CATLOSS rider is subject to the Payor Waiver premium percentage</a:t>
            </a:r>
          </a:p>
          <a:p>
            <a:pPr>
              <a:lnSpc>
                <a:spcPct val="110000"/>
              </a:lnSpc>
              <a:spcBef>
                <a:spcPts val="0"/>
              </a:spcBef>
              <a:spcAft>
                <a:spcPts val="1200"/>
              </a:spcAft>
              <a:buFontTx/>
              <a:buChar char="•"/>
            </a:pPr>
            <a:endParaRPr lang="en-US" sz="1200" dirty="0"/>
          </a:p>
          <a:p>
            <a:pPr>
              <a:lnSpc>
                <a:spcPct val="110000"/>
              </a:lnSpc>
              <a:spcBef>
                <a:spcPts val="0"/>
              </a:spcBef>
              <a:spcAft>
                <a:spcPts val="1200"/>
              </a:spcAft>
              <a:buFontTx/>
              <a:buChar char="•"/>
            </a:pPr>
            <a:r>
              <a:rPr lang="en-US" sz="1200" dirty="0"/>
              <a:t>CATLOSS premiums are subject to possible rate increases</a:t>
            </a:r>
          </a:p>
          <a:p>
            <a:pPr>
              <a:lnSpc>
                <a:spcPct val="110000"/>
              </a:lnSpc>
              <a:spcBef>
                <a:spcPts val="0"/>
              </a:spcBef>
              <a:spcAft>
                <a:spcPts val="1200"/>
              </a:spcAft>
              <a:buFontTx/>
              <a:buChar char="•"/>
            </a:pPr>
            <a:endParaRPr lang="en-US" sz="1200" dirty="0"/>
          </a:p>
          <a:p>
            <a:pPr>
              <a:lnSpc>
                <a:spcPct val="110000"/>
              </a:lnSpc>
              <a:spcBef>
                <a:spcPts val="0"/>
              </a:spcBef>
              <a:spcAft>
                <a:spcPts val="1200"/>
              </a:spcAft>
              <a:buFontTx/>
              <a:buChar char="•"/>
            </a:pPr>
            <a:r>
              <a:rPr lang="en-US" sz="1200" dirty="0"/>
              <a:t>When the maximum CATLOSS benefit has been paid, the rider terminates and must be removed from the policy. The life insurance remains in force unless the insured decides to terminate the policy </a:t>
            </a:r>
          </a:p>
          <a:p>
            <a:pPr>
              <a:lnSpc>
                <a:spcPct val="110000"/>
              </a:lnSpc>
              <a:spcBef>
                <a:spcPts val="0"/>
              </a:spcBef>
              <a:spcAft>
                <a:spcPts val="1200"/>
              </a:spcAft>
              <a:buFontTx/>
              <a:buChar char="•"/>
            </a:pPr>
            <a:endParaRPr lang="en-US" sz="1200" dirty="0"/>
          </a:p>
          <a:p>
            <a:pPr>
              <a:lnSpc>
                <a:spcPct val="110000"/>
              </a:lnSpc>
              <a:spcBef>
                <a:spcPts val="0"/>
              </a:spcBef>
              <a:spcAft>
                <a:spcPts val="1200"/>
              </a:spcAft>
              <a:buFontTx/>
              <a:buChar char="•"/>
            </a:pPr>
            <a:r>
              <a:rPr lang="en-US" sz="1200" dirty="0"/>
              <a:t>An individual may terminate the CATLOSS rider and keep the life policy </a:t>
            </a:r>
          </a:p>
          <a:p>
            <a:pPr>
              <a:lnSpc>
                <a:spcPct val="110000"/>
              </a:lnSpc>
              <a:spcBef>
                <a:spcPts val="0"/>
              </a:spcBef>
              <a:spcAft>
                <a:spcPts val="1200"/>
              </a:spcAft>
              <a:buFontTx/>
              <a:buChar char="•"/>
            </a:pPr>
            <a:endParaRPr lang="en-US" sz="1200" i="1" dirty="0"/>
          </a:p>
          <a:p>
            <a:pPr>
              <a:lnSpc>
                <a:spcPct val="110000"/>
              </a:lnSpc>
              <a:spcBef>
                <a:spcPts val="0"/>
              </a:spcBef>
              <a:spcAft>
                <a:spcPts val="1200"/>
              </a:spcAft>
              <a:buFontTx/>
              <a:buNone/>
            </a:pPr>
            <a:r>
              <a:rPr lang="en-US" sz="1200" i="1" dirty="0"/>
              <a:t>*In Massachusetts, this rider is called the Chronic Illness Rider.  The Catastrophic Loss Rider is not approved in CA, CT, FL, HI, IL, KS, MD, MN, MO, NH, NJ, NY, NC, PA, TN, TX, VT, VA, WA, and PR</a:t>
            </a:r>
            <a:endParaRPr lang="en-US" sz="1200" dirty="0"/>
          </a:p>
        </p:txBody>
      </p:sp>
    </p:spTree>
    <p:extLst>
      <p:ext uri="{BB962C8B-B14F-4D97-AF65-F5344CB8AC3E}">
        <p14:creationId xmlns:p14="http://schemas.microsoft.com/office/powerpoint/2010/main" val="1869990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Century Gothic Regular" charset="0"/>
                <a:ea typeface="+mn-ea"/>
                <a:cs typeface="+mn-cs"/>
              </a:rPr>
              <a:t>This</a:t>
            </a:r>
            <a:r>
              <a:rPr lang="en-US" sz="1200" b="0" i="0" kern="1200" baseline="0" dirty="0">
                <a:solidFill>
                  <a:schemeClr val="tx1"/>
                </a:solidFill>
                <a:latin typeface="Century Gothic Regular" charset="0"/>
                <a:ea typeface="+mn-ea"/>
                <a:cs typeface="+mn-cs"/>
              </a:rPr>
              <a:t> policy does not include the Accelerated Benefit Option Rider at time of issue.  </a:t>
            </a:r>
          </a:p>
          <a:p>
            <a:endParaRPr lang="en-US" sz="1200" b="0" i="0" kern="1200" baseline="0" dirty="0">
              <a:solidFill>
                <a:schemeClr val="tx1"/>
              </a:solidFill>
              <a:latin typeface="Century Gothic Regular" charset="0"/>
              <a:ea typeface="+mn-ea"/>
              <a:cs typeface="Arial" panose="020B0604020202020204" pitchFamily="34" charset="0"/>
            </a:endParaRPr>
          </a:p>
          <a:p>
            <a:r>
              <a:rPr lang="en-US" sz="1200" b="0" i="0" kern="1200" dirty="0">
                <a:solidFill>
                  <a:schemeClr val="tx1"/>
                </a:solidFill>
                <a:latin typeface="Century Gothic Regular" charset="0"/>
                <a:ea typeface="+mn-ea"/>
                <a:cs typeface="Arial" panose="020B0604020202020204" pitchFamily="34" charset="0"/>
              </a:rPr>
              <a:t>However, the rider may be added to the policy at any time after the policy is issued, and any required disclosures will be completed at that time. There is no premium charge for this rider.</a:t>
            </a:r>
          </a:p>
          <a:p>
            <a:endParaRPr lang="en-US" sz="1200" b="0" i="0" kern="1200" baseline="0" dirty="0">
              <a:solidFill>
                <a:schemeClr val="tx1"/>
              </a:solidFill>
              <a:latin typeface="Century Gothic Regular" charset="0"/>
              <a:ea typeface="+mn-ea"/>
              <a:cs typeface="+mn-cs"/>
            </a:endParaRP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This rider allows us to make available a portion of the life insurance proceeds to an Insured who is terminally ill. Terminally ill means the Insured has a life expectancy of 12 months or less due to illness or physical condition.  </a:t>
            </a: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 </a:t>
            </a: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We offer a monthly accelerated benefit option or a lump sum accelerated benefit option. </a:t>
            </a:r>
          </a:p>
          <a:p>
            <a:pPr marL="0" indent="0">
              <a:spcBef>
                <a:spcPts val="600"/>
              </a:spcBef>
              <a:buFont typeface="Arial" panose="020B0604020202020204" pitchFamily="34" charset="0"/>
              <a:buNone/>
            </a:pPr>
            <a:endParaRPr lang="en-US" sz="1200" b="0" i="0" kern="1200" dirty="0">
              <a:solidFill>
                <a:schemeClr val="tx1"/>
              </a:solidFill>
              <a:latin typeface="Century Gothic Regular" charset="0"/>
              <a:ea typeface="+mn-ea"/>
              <a:cs typeface="Arial" panose="020B0604020202020204" pitchFamily="34" charset="0"/>
            </a:endParaRP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If the face amount is less than $20,000, the entire policy is converted to an ABOR benefit. </a:t>
            </a:r>
          </a:p>
          <a:p>
            <a:pPr marL="0" indent="0">
              <a:spcBef>
                <a:spcPts val="600"/>
              </a:spcBef>
              <a:buFont typeface="Arial" panose="020B0604020202020204" pitchFamily="34" charset="0"/>
              <a:buNone/>
            </a:pPr>
            <a:endParaRPr lang="en-US" sz="1200" b="0" i="0" kern="1200" dirty="0">
              <a:solidFill>
                <a:schemeClr val="tx1"/>
              </a:solidFill>
              <a:latin typeface="Century Gothic Regular" charset="0"/>
              <a:ea typeface="+mn-ea"/>
              <a:cs typeface="Arial" panose="020B0604020202020204" pitchFamily="34" charset="0"/>
            </a:endParaRP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If the face amount is $20,000 or more, the insured may convert all or a portion of the proceeds up to a maximum of $50,000.</a:t>
            </a:r>
          </a:p>
          <a:p>
            <a:pPr marL="0" indent="0">
              <a:spcBef>
                <a:spcPts val="600"/>
              </a:spcBef>
              <a:buFont typeface="Arial" panose="020B0604020202020204" pitchFamily="34" charset="0"/>
              <a:buNone/>
            </a:pPr>
            <a:endParaRPr lang="en-US" sz="1200" b="0" i="0" kern="1200" dirty="0">
              <a:solidFill>
                <a:schemeClr val="tx1"/>
              </a:solidFill>
              <a:latin typeface="Century Gothic Regular" charset="0"/>
              <a:ea typeface="+mn-ea"/>
              <a:cs typeface="Arial" panose="020B0604020202020204" pitchFamily="34" charset="0"/>
            </a:endParaRPr>
          </a:p>
          <a:p>
            <a:pPr marL="0" indent="0">
              <a:spcBef>
                <a:spcPts val="600"/>
              </a:spcBef>
              <a:buFont typeface="Arial" panose="020B0604020202020204" pitchFamily="34" charset="0"/>
              <a:buNone/>
            </a:pPr>
            <a:r>
              <a:rPr lang="en-US" sz="1200" b="0" i="0" kern="1200" dirty="0">
                <a:solidFill>
                  <a:schemeClr val="tx1"/>
                </a:solidFill>
                <a:latin typeface="Century Gothic Regular" charset="0"/>
                <a:ea typeface="+mn-ea"/>
                <a:cs typeface="Arial" panose="020B0604020202020204" pitchFamily="34" charset="0"/>
              </a:rPr>
              <a:t>The minimum amount that can be converted is $10,000.</a:t>
            </a:r>
          </a:p>
        </p:txBody>
      </p:sp>
      <p:sp>
        <p:nvSpPr>
          <p:cNvPr id="4" name="Slide Number Placeholder 3"/>
          <p:cNvSpPr>
            <a:spLocks noGrp="1"/>
          </p:cNvSpPr>
          <p:nvPr>
            <p:ph type="sldNum" sz="quarter" idx="10"/>
          </p:nvPr>
        </p:nvSpPr>
        <p:spPr/>
        <p:txBody>
          <a:bodyPr/>
          <a:lstStyle/>
          <a:p>
            <a:fld id="{D00C3B5B-8C1C-894D-BDC2-52D4FE1BF269}" type="slidenum">
              <a:rPr lang="en-US" smtClean="0"/>
              <a:pPr/>
              <a:t>16</a:t>
            </a:fld>
            <a:endParaRPr lang="en-US" dirty="0"/>
          </a:p>
        </p:txBody>
      </p:sp>
    </p:spTree>
    <p:extLst>
      <p:ext uri="{BB962C8B-B14F-4D97-AF65-F5344CB8AC3E}">
        <p14:creationId xmlns:p14="http://schemas.microsoft.com/office/powerpoint/2010/main" val="367162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This is an individual policy.  This requires an application for coverage for each individual to be insured.  Each insured receives a policy</a:t>
            </a:r>
          </a:p>
          <a:p>
            <a:pPr marL="285750" indent="-28575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An issue date is assigned which is often 30-90 days out from the application  date. The issue date appears on the schedule page of the policy</a:t>
            </a:r>
          </a:p>
          <a:p>
            <a:pPr marL="285750" indent="-28575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Issue dates are set for either the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of the month or the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the month</a:t>
            </a:r>
          </a:p>
          <a:p>
            <a:pPr marL="285750" indent="-28575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Coverage is effective as of the application date  </a:t>
            </a:r>
          </a:p>
        </p:txBody>
      </p:sp>
      <p:sp>
        <p:nvSpPr>
          <p:cNvPr id="4" name="Slide Number Placeholder 3"/>
          <p:cNvSpPr>
            <a:spLocks noGrp="1"/>
          </p:cNvSpPr>
          <p:nvPr>
            <p:ph type="sldNum" sz="quarter" idx="10"/>
          </p:nvPr>
        </p:nvSpPr>
        <p:spPr/>
        <p:txBody>
          <a:bodyPr/>
          <a:lstStyle/>
          <a:p>
            <a:fld id="{367061CF-C6DD-8641-8CFA-E9EB20A5F4E3}" type="slidenum">
              <a:rPr lang="en-US" smtClean="0"/>
              <a:t>17</a:t>
            </a:fld>
            <a:endParaRPr lang="en-US" dirty="0"/>
          </a:p>
        </p:txBody>
      </p:sp>
    </p:spTree>
    <p:extLst>
      <p:ext uri="{BB962C8B-B14F-4D97-AF65-F5344CB8AC3E}">
        <p14:creationId xmlns:p14="http://schemas.microsoft.com/office/powerpoint/2010/main" val="244665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18</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will not contest a policy after it has been in force, during the Insured's lifetime, for 2 years from its date of issue, except for non-payment of premiums. Any riders attached to this policy will be contestable, during the Insured's lifetime, for 2 years from the effective date of the rider.</a:t>
            </a:r>
          </a:p>
          <a:p>
            <a:pPr marL="0" indent="0">
              <a:lnSpc>
                <a:spcPct val="100000"/>
              </a:lnSpc>
              <a:spcBef>
                <a:spcPts val="0"/>
              </a:spcBef>
              <a:buNone/>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No</a:t>
            </a:r>
            <a:r>
              <a:rPr lang="en-US" sz="2000" i="0" baseline="0" dirty="0"/>
              <a:t> </a:t>
            </a:r>
            <a:r>
              <a:rPr lang="en-US" sz="2000" i="0" dirty="0">
                <a:solidFill>
                  <a:srgbClr val="0070C0"/>
                </a:solidFill>
              </a:rPr>
              <a:t>amount will be payable if the Insured commits suicide within 2 years from the date of issue,</a:t>
            </a:r>
            <a:r>
              <a:rPr lang="en-US" sz="2000" i="0" baseline="0" dirty="0">
                <a:solidFill>
                  <a:srgbClr val="0070C0"/>
                </a:solidFill>
              </a:rPr>
              <a:t> </a:t>
            </a:r>
            <a:r>
              <a:rPr lang="en-US" sz="1800" i="0" dirty="0"/>
              <a:t>while sane or insane.</a:t>
            </a:r>
            <a:r>
              <a:rPr lang="en-US" sz="1800" i="0" baseline="0" dirty="0"/>
              <a:t> </a:t>
            </a:r>
            <a:r>
              <a:rPr lang="en-US" sz="1800" b="0" i="0" u="none" strike="noStrike" kern="1200" baseline="0" dirty="0">
                <a:solidFill>
                  <a:schemeClr val="tx1"/>
                </a:solidFill>
                <a:latin typeface="Century Gothic Regular" charset="0"/>
                <a:ea typeface="+mn-ea"/>
                <a:cs typeface="+mn-cs"/>
              </a:rPr>
              <a:t>In North Dakota and Colorado there is a one year exclusion.  There is also a one year exclusion in Missouri, with restrictions.</a:t>
            </a:r>
            <a:endParaRPr lang="en-US" sz="2400" i="1" dirty="0"/>
          </a:p>
          <a:p>
            <a:pPr marL="0" indent="0">
              <a:lnSpc>
                <a:spcPct val="100000"/>
              </a:lnSpc>
              <a:spcBef>
                <a:spcPts val="0"/>
              </a:spcBef>
              <a:buNone/>
            </a:pPr>
            <a:endParaRPr lang="en-US" sz="1600" i="0" baseline="0" dirty="0"/>
          </a:p>
          <a:p>
            <a:pPr marL="0" indent="0">
              <a:lnSpc>
                <a:spcPct val="100000"/>
              </a:lnSpc>
              <a:spcBef>
                <a:spcPts val="0"/>
              </a:spcBef>
              <a:buNone/>
            </a:pPr>
            <a:r>
              <a:rPr lang="en-US" sz="1600" dirty="0"/>
              <a:t>If the Insured's age has not been stated correctly, we will change the sum payable to what the premium paid would have bought at the correct age. This change will be based on our rates in effect on the date of issue.</a:t>
            </a:r>
            <a:endParaRPr lang="en-US" sz="1600" i="1" dirty="0"/>
          </a:p>
          <a:p>
            <a:pPr eaLnBrk="1" hangingPunct="1"/>
            <a:endParaRPr lang="en-US" dirty="0"/>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66775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19</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800" dirty="0"/>
              <a:t>Guaranteed Issue (GI) for the Employee, Spouse, Children and Grandchildren</a:t>
            </a:r>
          </a:p>
          <a:p>
            <a:pPr>
              <a:lnSpc>
                <a:spcPct val="100000"/>
              </a:lnSpc>
              <a:spcBef>
                <a:spcPts val="0"/>
              </a:spcBef>
              <a:spcAft>
                <a:spcPts val="1200"/>
              </a:spcAft>
            </a:pPr>
            <a:endParaRPr lang="en-US" sz="1800" dirty="0"/>
          </a:p>
          <a:p>
            <a:pPr>
              <a:lnSpc>
                <a:spcPct val="100000"/>
              </a:lnSpc>
              <a:spcBef>
                <a:spcPts val="0"/>
              </a:spcBef>
              <a:spcAft>
                <a:spcPts val="1200"/>
              </a:spcAft>
            </a:pPr>
            <a:r>
              <a:rPr lang="en-US" sz="1800" dirty="0"/>
              <a:t>Simplified issue is available for over Guaranteed Issue amounts on money purchase option (not available on face amount purchase option)</a:t>
            </a:r>
          </a:p>
          <a:p>
            <a:pPr>
              <a:lnSpc>
                <a:spcPct val="100000"/>
              </a:lnSpc>
              <a:spcBef>
                <a:spcPts val="0"/>
              </a:spcBef>
              <a:spcAft>
                <a:spcPts val="1200"/>
              </a:spcAft>
            </a:pPr>
            <a:endParaRPr lang="en-US" sz="1800" dirty="0"/>
          </a:p>
          <a:p>
            <a:pPr>
              <a:lnSpc>
                <a:spcPct val="100000"/>
              </a:lnSpc>
              <a:spcBef>
                <a:spcPts val="0"/>
              </a:spcBef>
              <a:spcAft>
                <a:spcPts val="1200"/>
              </a:spcAft>
            </a:pPr>
            <a:r>
              <a:rPr lang="en-US" sz="1800" dirty="0">
                <a:cs typeface="Times" pitchFamily="18" charset="0"/>
              </a:rPr>
              <a:t>At approved re-enrollments:</a:t>
            </a:r>
            <a:endParaRPr lang="en-US" sz="1800" dirty="0"/>
          </a:p>
          <a:p>
            <a:pPr lvl="1">
              <a:lnSpc>
                <a:spcPct val="100000"/>
              </a:lnSpc>
              <a:spcBef>
                <a:spcPts val="0"/>
              </a:spcBef>
              <a:spcAft>
                <a:spcPts val="1200"/>
              </a:spcAft>
            </a:pPr>
            <a:r>
              <a:rPr lang="en-US" sz="1600" dirty="0"/>
              <a:t>Individuals who previously purchased less than the GI amount will be eligible to purchase additional coverage up to the GI amount without medical questions</a:t>
            </a:r>
          </a:p>
          <a:p>
            <a:pPr lvl="1">
              <a:lnSpc>
                <a:spcPct val="100000"/>
              </a:lnSpc>
              <a:spcBef>
                <a:spcPts val="0"/>
              </a:spcBef>
              <a:spcAft>
                <a:spcPts val="1200"/>
              </a:spcAft>
            </a:pPr>
            <a:r>
              <a:rPr lang="en-US" sz="1600" dirty="0"/>
              <a:t>Eligible n</a:t>
            </a:r>
            <a:r>
              <a:rPr lang="en-US" sz="1600" dirty="0">
                <a:cs typeface="Times" pitchFamily="18" charset="0"/>
              </a:rPr>
              <a:t>ew hires will be able to purchase coverage on a GI basis</a:t>
            </a:r>
          </a:p>
          <a:p>
            <a:pPr lvl="1">
              <a:lnSpc>
                <a:spcPct val="100000"/>
              </a:lnSpc>
              <a:spcBef>
                <a:spcPts val="0"/>
              </a:spcBef>
              <a:spcAft>
                <a:spcPts val="1200"/>
              </a:spcAft>
            </a:pPr>
            <a:endParaRPr lang="en-US" sz="1600" dirty="0">
              <a:cs typeface="Times" pitchFamily="18" charset="0"/>
            </a:endParaRPr>
          </a:p>
          <a:p>
            <a:pPr>
              <a:lnSpc>
                <a:spcPct val="100000"/>
              </a:lnSpc>
              <a:spcBef>
                <a:spcPts val="0"/>
              </a:spcBef>
              <a:spcAft>
                <a:spcPts val="1200"/>
              </a:spcAft>
            </a:pPr>
            <a:r>
              <a:rPr lang="en-US" sz="1800" dirty="0">
                <a:cs typeface="Times" pitchFamily="18" charset="0"/>
              </a:rPr>
              <a:t>At approved open enrollments:</a:t>
            </a:r>
          </a:p>
          <a:p>
            <a:pPr lvl="1">
              <a:lnSpc>
                <a:spcPct val="100000"/>
              </a:lnSpc>
              <a:spcBef>
                <a:spcPts val="0"/>
              </a:spcBef>
              <a:spcAft>
                <a:spcPts val="1200"/>
              </a:spcAft>
            </a:pPr>
            <a:r>
              <a:rPr lang="en-US" sz="1600" dirty="0"/>
              <a:t>Individuals who previously purchased less than the GI amount will be eligible to purchase additional coverage up to the GI amount without medical questions</a:t>
            </a:r>
          </a:p>
          <a:p>
            <a:pPr lvl="1">
              <a:lnSpc>
                <a:spcPct val="100000"/>
              </a:lnSpc>
              <a:spcBef>
                <a:spcPts val="0"/>
              </a:spcBef>
              <a:spcAft>
                <a:spcPts val="1200"/>
              </a:spcAft>
            </a:pPr>
            <a:r>
              <a:rPr lang="en-US" sz="1600" dirty="0"/>
              <a:t>Eligible n</a:t>
            </a:r>
            <a:r>
              <a:rPr lang="en-US" sz="1600" dirty="0">
                <a:cs typeface="Times" pitchFamily="18" charset="0"/>
              </a:rPr>
              <a:t>ew hires and individuals who elected not to apply at a prior enrollment will be able to purchase coverage on a GI basis</a:t>
            </a:r>
            <a:endParaRPr lang="en-US" sz="1600" dirty="0"/>
          </a:p>
          <a:p>
            <a:pPr eaLnBrk="1" hangingPunct="1"/>
            <a:endParaRPr lang="en-US" dirty="0"/>
          </a:p>
        </p:txBody>
      </p:sp>
    </p:spTree>
    <p:extLst>
      <p:ext uri="{BB962C8B-B14F-4D97-AF65-F5344CB8AC3E}">
        <p14:creationId xmlns:p14="http://schemas.microsoft.com/office/powerpoint/2010/main" val="36347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2</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r>
              <a:rPr lang="en-US" sz="3200" dirty="0"/>
              <a:t>Life insurance provides protection against the economic loss caused by the death of the person insured.  Simply put, life insurance provides a lump sum payment (sometimes known as a death benefit) to beneficiaries in the event of the insured's death.</a:t>
            </a:r>
            <a:r>
              <a:rPr lang="en-US" sz="3200" baseline="0" dirty="0"/>
              <a:t>  </a:t>
            </a:r>
          </a:p>
          <a:p>
            <a:endParaRPr lang="en-US" sz="3200" b="0" i="0" kern="1200" baseline="0" dirty="0">
              <a:solidFill>
                <a:schemeClr val="tx1"/>
              </a:solidFill>
              <a:effectLst/>
              <a:latin typeface="Century Gothic Regular" charset="0"/>
              <a:ea typeface="+mn-ea"/>
              <a:cs typeface="+mn-cs"/>
            </a:endParaRPr>
          </a:p>
          <a:p>
            <a:r>
              <a:rPr lang="en-US" sz="1200" b="0" i="0" kern="1200" dirty="0">
                <a:solidFill>
                  <a:schemeClr val="tx1"/>
                </a:solidFill>
                <a:effectLst/>
                <a:latin typeface="Century Gothic Regular" charset="0"/>
                <a:ea typeface="+mn-ea"/>
                <a:cs typeface="+mn-cs"/>
              </a:rPr>
              <a:t>Group Life insurance traditionally is paid for by an employer as part of their employee’s benefit package.  Voluntary Life insurance is typically purchased based on the needs and goals of the individual wanting to insure his or her life.</a:t>
            </a:r>
          </a:p>
          <a:p>
            <a:pPr marL="0" indent="0">
              <a:lnSpc>
                <a:spcPct val="100000"/>
              </a:lnSpc>
              <a:spcBef>
                <a:spcPts val="0"/>
              </a:spcBef>
              <a:buFont typeface="Arial" panose="020B0604020202020204" pitchFamily="34" charset="0"/>
              <a:buNone/>
              <a:defRPr/>
            </a:pPr>
            <a:endParaRPr lang="en-US" sz="32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i="1" dirty="0">
                <a:solidFill>
                  <a:srgbClr val="333333"/>
                </a:solidFill>
              </a:rPr>
              <a:t>According to a 2021 Facts</a:t>
            </a:r>
            <a:r>
              <a:rPr lang="en-US" sz="3200" i="1" baseline="0" dirty="0">
                <a:solidFill>
                  <a:srgbClr val="333333"/>
                </a:solidFill>
              </a:rPr>
              <a:t> About Life Insurance Study published by LIMRA:</a:t>
            </a:r>
            <a:endParaRPr lang="en-US" sz="3200" i="1" dirty="0">
              <a:solidFill>
                <a:srgbClr val="333333"/>
              </a:solidFill>
            </a:endParaRPr>
          </a:p>
          <a:p>
            <a:pPr marL="457200" indent="-457200">
              <a:lnSpc>
                <a:spcPct val="100000"/>
              </a:lnSpc>
              <a:spcBef>
                <a:spcPts val="0"/>
              </a:spcBef>
              <a:buFont typeface="Arial" panose="020B0604020202020204" pitchFamily="34" charset="0"/>
              <a:buChar char="•"/>
              <a:defRPr/>
            </a:pPr>
            <a:endParaRPr lang="en-US" sz="3200" dirty="0">
              <a:solidFill>
                <a:srgbClr val="333333"/>
              </a:solidFill>
            </a:endParaRPr>
          </a:p>
          <a:p>
            <a:pPr>
              <a:lnSpc>
                <a:spcPct val="100000"/>
              </a:lnSpc>
              <a:spcBef>
                <a:spcPts val="0"/>
              </a:spcBef>
              <a:spcAft>
                <a:spcPts val="1200"/>
              </a:spcAft>
              <a:defRPr/>
            </a:pPr>
            <a:r>
              <a:rPr lang="en-US" sz="1800" dirty="0"/>
              <a:t>-42% of Americans say their household would face financial hardship within six months should a wage earner die unexpectedly — 25% would struggle financially within a month</a:t>
            </a:r>
          </a:p>
          <a:p>
            <a:pPr>
              <a:lnSpc>
                <a:spcPct val="100000"/>
              </a:lnSpc>
              <a:spcBef>
                <a:spcPts val="0"/>
              </a:spcBef>
              <a:spcAft>
                <a:spcPts val="1200"/>
              </a:spcAft>
              <a:defRPr/>
            </a:pPr>
            <a:endParaRPr lang="en-US" sz="1800" dirty="0"/>
          </a:p>
          <a:p>
            <a:pPr>
              <a:lnSpc>
                <a:spcPct val="100000"/>
              </a:lnSpc>
              <a:spcBef>
                <a:spcPts val="0"/>
              </a:spcBef>
              <a:defRPr/>
            </a:pPr>
            <a:r>
              <a:rPr lang="en-US" sz="1800" dirty="0"/>
              <a:t>-The top reason people give for not purchasing coverage is that it is too expensive, yet more than half of Americans overestimate the cost of life insurance three-fold</a:t>
            </a:r>
          </a:p>
          <a:p>
            <a:pPr lvl="1">
              <a:lnSpc>
                <a:spcPct val="100000"/>
              </a:lnSpc>
              <a:spcBef>
                <a:spcPts val="0"/>
              </a:spcBef>
              <a:spcAft>
                <a:spcPts val="1200"/>
              </a:spcAft>
              <a:defRPr/>
            </a:pPr>
            <a:endParaRPr lang="en-US" sz="1600" dirty="0"/>
          </a:p>
          <a:p>
            <a:pPr>
              <a:lnSpc>
                <a:spcPct val="100000"/>
              </a:lnSpc>
              <a:spcBef>
                <a:spcPts val="0"/>
              </a:spcBef>
              <a:spcAft>
                <a:spcPts val="1200"/>
              </a:spcAft>
              <a:defRPr/>
            </a:pPr>
            <a:r>
              <a:rPr lang="en-US" sz="1800" dirty="0"/>
              <a:t>-Overall there are 102 million uninsured and underinsured Americans who know they need (or need more) life insurance coverage</a:t>
            </a:r>
          </a:p>
          <a:p>
            <a:pPr>
              <a:lnSpc>
                <a:spcPct val="100000"/>
              </a:lnSpc>
              <a:spcBef>
                <a:spcPts val="0"/>
              </a:spcBef>
              <a:spcAft>
                <a:spcPts val="1200"/>
              </a:spcAft>
              <a:defRPr/>
            </a:pPr>
            <a:endParaRPr lang="en-US" sz="1800" dirty="0"/>
          </a:p>
          <a:p>
            <a:pPr>
              <a:lnSpc>
                <a:spcPct val="100000"/>
              </a:lnSpc>
              <a:spcBef>
                <a:spcPts val="0"/>
              </a:spcBef>
              <a:spcAft>
                <a:spcPts val="1200"/>
              </a:spcAft>
              <a:defRPr/>
            </a:pPr>
            <a:r>
              <a:rPr lang="en-US" sz="1800" dirty="0"/>
              <a:t>-More than half of Americans (53%) say they haven’t purchased (or purchased more) life insurance because they are unsure how much they need or what type to buy</a:t>
            </a:r>
          </a:p>
          <a:p>
            <a:pPr marL="0" indent="0">
              <a:lnSpc>
                <a:spcPct val="100000"/>
              </a:lnSpc>
              <a:spcBef>
                <a:spcPts val="0"/>
              </a:spcBef>
              <a:buNone/>
              <a:defRPr/>
            </a:pPr>
            <a:endParaRPr lang="en-US"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training module will focus on Boston </a:t>
            </a:r>
            <a:r>
              <a:rPr lang="en-US" sz="1200" dirty="0" err="1"/>
              <a:t>Mutual’s</a:t>
            </a:r>
            <a:r>
              <a:rPr lang="en-US" sz="1200" dirty="0"/>
              <a:t> individual Whole Life insurance</a:t>
            </a:r>
            <a:r>
              <a:rPr lang="en-US" sz="1200" baseline="0" dirty="0"/>
              <a:t> product.</a:t>
            </a:r>
            <a:endParaRPr lang="en-US" sz="1200" dirty="0"/>
          </a:p>
          <a:p>
            <a:pPr eaLnBrk="1" hangingPunct="1"/>
            <a:endParaRPr lang="en-US" dirty="0"/>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53118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chemeClr val="tx2"/>
              </a:buClr>
              <a:buFont typeface="Arial" panose="020B0604020202020204" pitchFamily="34" charset="0"/>
              <a:buNone/>
            </a:pPr>
            <a:r>
              <a:rPr lang="en-US" dirty="0">
                <a:solidFill>
                  <a:srgbClr val="183028"/>
                </a:solidFill>
                <a:latin typeface="Arial" panose="020B0604020202020204" pitchFamily="34" charset="0"/>
                <a:cs typeface="Arial" panose="020B0604020202020204" pitchFamily="34" charset="0"/>
              </a:rPr>
              <a:t>This</a:t>
            </a:r>
            <a:r>
              <a:rPr lang="en-US" baseline="0" dirty="0">
                <a:solidFill>
                  <a:srgbClr val="183028"/>
                </a:solidFill>
                <a:latin typeface="Arial" panose="020B0604020202020204" pitchFamily="34" charset="0"/>
                <a:cs typeface="Arial" panose="020B0604020202020204" pitchFamily="34" charset="0"/>
              </a:rPr>
              <a:t> product</a:t>
            </a:r>
            <a:r>
              <a:rPr lang="en-US" dirty="0">
                <a:solidFill>
                  <a:srgbClr val="183028"/>
                </a:solidFill>
                <a:latin typeface="Arial" panose="020B0604020202020204" pitchFamily="34" charset="0"/>
                <a:cs typeface="Arial" panose="020B0604020202020204" pitchFamily="34" charset="0"/>
              </a:rPr>
              <a:t> can be quoted using money purchase or face amount</a:t>
            </a:r>
            <a:r>
              <a:rPr lang="en-US" baseline="0" dirty="0">
                <a:solidFill>
                  <a:srgbClr val="183028"/>
                </a:solidFill>
                <a:latin typeface="Arial" panose="020B0604020202020204" pitchFamily="34" charset="0"/>
                <a:cs typeface="Arial" panose="020B0604020202020204" pitchFamily="34" charset="0"/>
              </a:rPr>
              <a:t> </a:t>
            </a:r>
            <a:r>
              <a:rPr lang="en-US" dirty="0">
                <a:solidFill>
                  <a:srgbClr val="183028"/>
                </a:solidFill>
                <a:latin typeface="Arial" panose="020B0604020202020204" pitchFamily="34" charset="0"/>
                <a:cs typeface="Arial" panose="020B0604020202020204" pitchFamily="34" charset="0"/>
              </a:rPr>
              <a:t>purchase</a:t>
            </a:r>
          </a:p>
          <a:p>
            <a:pPr marL="285750" indent="-285750">
              <a:spcAft>
                <a:spcPts val="1200"/>
              </a:spcAft>
              <a:buClr>
                <a:schemeClr val="tx2"/>
              </a:buClr>
              <a:buFont typeface="Arial" panose="020B0604020202020204" pitchFamily="34" charset="0"/>
              <a:buChar char="•"/>
            </a:pPr>
            <a:endParaRPr lang="en-US" dirty="0">
              <a:solidFill>
                <a:srgbClr val="183028"/>
              </a:solidFill>
              <a:latin typeface="Arial" panose="020B0604020202020204" pitchFamily="34" charset="0"/>
              <a:cs typeface="Arial" panose="020B0604020202020204" pitchFamily="34" charset="0"/>
            </a:endParaRPr>
          </a:p>
          <a:p>
            <a:pPr marL="0" indent="0">
              <a:spcAft>
                <a:spcPts val="1200"/>
              </a:spcAft>
              <a:buClr>
                <a:schemeClr val="tx2"/>
              </a:buClr>
              <a:buFont typeface="Arial" panose="020B0604020202020204" pitchFamily="34" charset="0"/>
              <a:buNone/>
            </a:pPr>
            <a:r>
              <a:rPr lang="en-US" dirty="0">
                <a:solidFill>
                  <a:srgbClr val="183028"/>
                </a:solidFill>
                <a:latin typeface="Arial" panose="020B0604020202020204" pitchFamily="34" charset="0"/>
                <a:cs typeface="Arial" panose="020B0604020202020204" pitchFamily="34" charset="0"/>
              </a:rPr>
              <a:t>Thi</a:t>
            </a:r>
            <a:r>
              <a:rPr lang="en-US" baseline="0" dirty="0">
                <a:solidFill>
                  <a:srgbClr val="183028"/>
                </a:solidFill>
                <a:latin typeface="Arial" panose="020B0604020202020204" pitchFamily="34" charset="0"/>
                <a:cs typeface="Arial" panose="020B0604020202020204" pitchFamily="34" charset="0"/>
              </a:rPr>
              <a:t>s is a s</a:t>
            </a:r>
            <a:r>
              <a:rPr lang="en-US" dirty="0">
                <a:latin typeface="Arial" panose="020B0604020202020204" pitchFamily="34" charset="0"/>
                <a:cs typeface="Arial" panose="020B0604020202020204" pitchFamily="34" charset="0"/>
              </a:rPr>
              <a:t>helf rated product meaning that rates are filed and approved by the states</a:t>
            </a:r>
          </a:p>
          <a:p>
            <a:pPr marL="285750" indent="-285750">
              <a:spcAft>
                <a:spcPts val="1200"/>
              </a:spcAft>
              <a:buClr>
                <a:schemeClr val="tx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spcAft>
                <a:spcPts val="1200"/>
              </a:spcAft>
              <a:buClr>
                <a:schemeClr val="tx2"/>
              </a:buClr>
              <a:buFont typeface="Arial" panose="020B0604020202020204" pitchFamily="34" charset="0"/>
              <a:buNone/>
            </a:pPr>
            <a:r>
              <a:rPr lang="en-US" dirty="0">
                <a:latin typeface="Arial" panose="020B0604020202020204" pitchFamily="34" charset="0"/>
                <a:cs typeface="Arial" panose="020B0604020202020204" pitchFamily="34" charset="0"/>
              </a:rPr>
              <a:t>Rates are available as either Unismoke or Tobacco/Non-Tobacco</a:t>
            </a:r>
          </a:p>
          <a:p>
            <a:pPr marL="285750" indent="-285750">
              <a:spcAft>
                <a:spcPts val="1200"/>
              </a:spcAft>
              <a:buClr>
                <a:schemeClr val="tx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spcAft>
                <a:spcPts val="1200"/>
              </a:spcAft>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Rate choice is determined at the case level</a:t>
            </a:r>
          </a:p>
          <a:p>
            <a:pPr marL="742950" lvl="1" indent="-285750">
              <a:spcAft>
                <a:spcPts val="1200"/>
              </a:spcAft>
              <a:buClr>
                <a:schemeClr val="tx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spcAft>
                <a:spcPts val="1200"/>
              </a:spcAft>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If Unismoke is</a:t>
            </a:r>
            <a:r>
              <a:rPr lang="en-US" baseline="0" dirty="0">
                <a:latin typeface="Arial" panose="020B0604020202020204" pitchFamily="34" charset="0"/>
                <a:cs typeface="Arial" panose="020B0604020202020204" pitchFamily="34" charset="0"/>
              </a:rPr>
              <a:t> selected, there is n</a:t>
            </a:r>
            <a:r>
              <a:rPr lang="en-US" dirty="0">
                <a:latin typeface="Arial" panose="020B0604020202020204" pitchFamily="34" charset="0"/>
                <a:cs typeface="Arial" panose="020B0604020202020204" pitchFamily="34" charset="0"/>
              </a:rPr>
              <a:t>o question about tobacco use</a:t>
            </a:r>
          </a:p>
          <a:p>
            <a:pPr marL="742950" lvl="1" indent="-285750">
              <a:spcAft>
                <a:spcPts val="1200"/>
              </a:spcAft>
              <a:buClr>
                <a:schemeClr val="tx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spcAft>
                <a:spcPts val="1200"/>
              </a:spcAft>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If Smoker Distinct is selected,</a:t>
            </a:r>
            <a:r>
              <a:rPr lang="en-US" baseline="0" dirty="0">
                <a:latin typeface="Arial" panose="020B0604020202020204" pitchFamily="34" charset="0"/>
                <a:cs typeface="Arial" panose="020B0604020202020204" pitchFamily="34" charset="0"/>
              </a:rPr>
              <a:t> There is a q</a:t>
            </a:r>
            <a:r>
              <a:rPr lang="en-US" dirty="0">
                <a:latin typeface="Arial" panose="020B0604020202020204" pitchFamily="34" charset="0"/>
                <a:cs typeface="Arial" panose="020B0604020202020204" pitchFamily="34" charset="0"/>
              </a:rPr>
              <a:t>uestion about tobacco use for issue ages 18 and above</a:t>
            </a:r>
          </a:p>
          <a:p>
            <a:pPr marL="742950" lvl="1" indent="-285750">
              <a:spcAft>
                <a:spcPts val="1200"/>
              </a:spcAft>
              <a:buClr>
                <a:schemeClr val="tx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spcAft>
                <a:spcPts val="1200"/>
              </a:spcAft>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All children issue</a:t>
            </a:r>
            <a:r>
              <a:rPr lang="en-US" baseline="0" dirty="0">
                <a:latin typeface="Arial" panose="020B0604020202020204" pitchFamily="34" charset="0"/>
                <a:cs typeface="Arial" panose="020B0604020202020204" pitchFamily="34" charset="0"/>
              </a:rPr>
              <a:t> ages </a:t>
            </a:r>
            <a:r>
              <a:rPr lang="en-US" dirty="0">
                <a:latin typeface="Arial" panose="020B0604020202020204" pitchFamily="34" charset="0"/>
                <a:cs typeface="Arial" panose="020B0604020202020204" pitchFamily="34" charset="0"/>
              </a:rPr>
              <a:t>0-17 are automatically classified “Unismoke”</a:t>
            </a:r>
            <a:endParaRPr lang="en-US" dirty="0"/>
          </a:p>
        </p:txBody>
      </p:sp>
      <p:sp>
        <p:nvSpPr>
          <p:cNvPr id="4" name="Slide Number Placeholder 3"/>
          <p:cNvSpPr>
            <a:spLocks noGrp="1"/>
          </p:cNvSpPr>
          <p:nvPr>
            <p:ph type="sldNum" sz="quarter" idx="10"/>
          </p:nvPr>
        </p:nvSpPr>
        <p:spPr/>
        <p:txBody>
          <a:bodyPr/>
          <a:lstStyle/>
          <a:p>
            <a:fld id="{367061CF-C6DD-8641-8CFA-E9EB20A5F4E3}" type="slidenum">
              <a:rPr lang="en-US" smtClean="0"/>
              <a:t>20</a:t>
            </a:fld>
            <a:endParaRPr lang="en-US" dirty="0"/>
          </a:p>
        </p:txBody>
      </p:sp>
    </p:spTree>
    <p:extLst>
      <p:ext uri="{BB962C8B-B14F-4D97-AF65-F5344CB8AC3E}">
        <p14:creationId xmlns:p14="http://schemas.microsoft.com/office/powerpoint/2010/main" val="2245227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a:pPr>
            <a:r>
              <a:rPr lang="en-US" sz="1200" dirty="0"/>
              <a:t>Issue, billing, customer service and claims are managed from our home office.</a:t>
            </a:r>
          </a:p>
          <a:p>
            <a:pPr>
              <a:spcBef>
                <a:spcPts val="600"/>
              </a:spcBef>
              <a:defRPr/>
            </a:pPr>
            <a:endParaRPr lang="en-US" sz="1200" dirty="0"/>
          </a:p>
          <a:p>
            <a:pPr>
              <a:spcBef>
                <a:spcPts val="600"/>
              </a:spcBef>
              <a:defRPr/>
            </a:pPr>
            <a:r>
              <a:rPr lang="en-US" sz="1200" dirty="0"/>
              <a:t>Claims &amp; Service forms can be found on our website at </a:t>
            </a:r>
            <a:r>
              <a:rPr lang="en-US" sz="1200" u="sng" dirty="0">
                <a:hlinkClick r:id="rId3"/>
              </a:rPr>
              <a:t>bostonmutual.com</a:t>
            </a:r>
            <a:r>
              <a:rPr lang="en-US" sz="1200" u="none" baseline="0" dirty="0"/>
              <a:t> in the </a:t>
            </a:r>
            <a:r>
              <a:rPr lang="en-US" sz="1200" b="1" u="none" baseline="0" dirty="0"/>
              <a:t>Our Services and Forms</a:t>
            </a:r>
            <a:r>
              <a:rPr lang="en-US" sz="1200" u="none" baseline="0" dirty="0"/>
              <a:t> menu. The completed claim and authorization forms should be mailed to our home office in Canton, MA.</a:t>
            </a:r>
            <a:endParaRPr lang="en-US" sz="1200" u="none" dirty="0"/>
          </a:p>
          <a:p>
            <a:pPr>
              <a:spcBef>
                <a:spcPts val="600"/>
              </a:spcBef>
              <a:defRPr/>
            </a:pPr>
            <a:endParaRPr lang="en-US" sz="1200" u="sng" dirty="0"/>
          </a:p>
          <a:p>
            <a:r>
              <a:rPr lang="en-US" sz="1200" dirty="0"/>
              <a:t>For claims questions, insured</a:t>
            </a:r>
            <a:r>
              <a:rPr lang="en-US" sz="1200" baseline="0" dirty="0"/>
              <a:t>s can</a:t>
            </a:r>
            <a:r>
              <a:rPr lang="en-US" sz="1200" dirty="0"/>
              <a:t> contact our Claims Team at 877-212-2950.</a:t>
            </a:r>
          </a:p>
        </p:txBody>
      </p:sp>
      <p:sp>
        <p:nvSpPr>
          <p:cNvPr id="4" name="Slide Number Placeholder 3"/>
          <p:cNvSpPr>
            <a:spLocks noGrp="1"/>
          </p:cNvSpPr>
          <p:nvPr>
            <p:ph type="sldNum" sz="quarter" idx="10"/>
          </p:nvPr>
        </p:nvSpPr>
        <p:spPr/>
        <p:txBody>
          <a:bodyPr/>
          <a:lstStyle/>
          <a:p>
            <a:fld id="{D00C3B5B-8C1C-894D-BDC2-52D4FE1BF269}" type="slidenum">
              <a:rPr lang="en-US" smtClean="0"/>
              <a:pPr/>
              <a:t>21</a:t>
            </a:fld>
            <a:endParaRPr lang="en-US" dirty="0"/>
          </a:p>
        </p:txBody>
      </p:sp>
    </p:spTree>
    <p:extLst>
      <p:ext uri="{BB962C8B-B14F-4D97-AF65-F5344CB8AC3E}">
        <p14:creationId xmlns:p14="http://schemas.microsoft.com/office/powerpoint/2010/main" val="96569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0" dirty="0"/>
              <a:t>Thank you for taking the time to watch this presentation.  We hope you found this information helpful.</a:t>
            </a:r>
          </a:p>
          <a:p>
            <a:pPr marL="0" indent="0">
              <a:buNone/>
            </a:pPr>
            <a:endParaRPr lang="en-US" sz="1600" b="0" i="1" dirty="0"/>
          </a:p>
          <a:p>
            <a:pPr marL="0" indent="0">
              <a:buNone/>
            </a:pPr>
            <a:r>
              <a:rPr lang="en-US" sz="1600" b="0" i="0" dirty="0"/>
              <a:t>If you need information or additional materials on the product in this presentation, please contact your Regional Sales Director.  To locate</a:t>
            </a:r>
            <a:r>
              <a:rPr lang="en-US" sz="1600" b="0" i="0" baseline="0" dirty="0"/>
              <a:t> the appropriate RSD for your state, you can visit our website, bostonmutual.com, hover over </a:t>
            </a:r>
            <a:r>
              <a:rPr lang="en-US" sz="1600" b="1" i="0" baseline="0" dirty="0"/>
              <a:t>Find a Field Representative </a:t>
            </a:r>
            <a:r>
              <a:rPr lang="en-US" sz="1600" b="0" i="0" baseline="0" dirty="0"/>
              <a:t>at the top of the screen.  From there, simply select your state in the </a:t>
            </a:r>
            <a:r>
              <a:rPr lang="en-US" sz="1600" b="1" i="0" baseline="0" dirty="0"/>
              <a:t>At the Workplace </a:t>
            </a:r>
            <a:r>
              <a:rPr lang="en-US" sz="1600" b="0" i="0" baseline="0" dirty="0"/>
              <a:t>drop down.</a:t>
            </a:r>
            <a:endParaRPr lang="en-US" sz="1600" b="0" dirty="0"/>
          </a:p>
          <a:p>
            <a:pPr marL="0" indent="0">
              <a:buNone/>
            </a:pPr>
            <a:endParaRPr lang="en-US" sz="1600" b="0" dirty="0"/>
          </a:p>
          <a:p>
            <a:pPr lvl="0"/>
            <a:r>
              <a:rPr lang="en-US" sz="1600" b="0" dirty="0">
                <a:solidFill>
                  <a:schemeClr val="tx1"/>
                </a:solidFill>
              </a:rPr>
              <a:t>Thank you for your business and for being </a:t>
            </a:r>
            <a:r>
              <a:rPr lang="en-US" sz="1600" b="0" dirty="0"/>
              <a:t>part of the Boston Mutual family. </a:t>
            </a:r>
          </a:p>
          <a:p>
            <a:pPr lvl="0"/>
            <a:endParaRPr lang="en-US" sz="1600" b="0" dirty="0"/>
          </a:p>
          <a:p>
            <a:pPr lvl="0"/>
            <a:r>
              <a:rPr lang="en-US" sz="1600" b="0" dirty="0"/>
              <a:t>We appreciate your hard work, and we’re here to help you build your business and provide the best support possible for you and your clients.</a:t>
            </a:r>
            <a:endParaRPr lang="en-US" sz="1600" dirty="0"/>
          </a:p>
        </p:txBody>
      </p:sp>
      <p:sp>
        <p:nvSpPr>
          <p:cNvPr id="4" name="Slide Number Placeholder 3"/>
          <p:cNvSpPr>
            <a:spLocks noGrp="1"/>
          </p:cNvSpPr>
          <p:nvPr>
            <p:ph type="sldNum" sz="quarter" idx="10"/>
          </p:nvPr>
        </p:nvSpPr>
        <p:spPr/>
        <p:txBody>
          <a:bodyPr/>
          <a:lstStyle/>
          <a:p>
            <a:fld id="{367061CF-C6DD-8641-8CFA-E9EB20A5F4E3}" type="slidenum">
              <a:rPr lang="en-US" smtClean="0"/>
              <a:t>22</a:t>
            </a:fld>
            <a:endParaRPr lang="en-US"/>
          </a:p>
        </p:txBody>
      </p:sp>
    </p:spTree>
    <p:extLst>
      <p:ext uri="{BB962C8B-B14F-4D97-AF65-F5344CB8AC3E}">
        <p14:creationId xmlns:p14="http://schemas.microsoft.com/office/powerpoint/2010/main" val="339981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3</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spcBef>
                <a:spcPts val="0"/>
              </a:spcBef>
              <a:spcAft>
                <a:spcPts val="1200"/>
              </a:spcAft>
            </a:pPr>
            <a:r>
              <a:rPr lang="en-US" sz="1200" dirty="0"/>
              <a:t>Boston Mutual’s Employee Life Option Plus, is</a:t>
            </a:r>
            <a:r>
              <a:rPr lang="en-US" sz="1200" baseline="0" dirty="0"/>
              <a:t> a p</a:t>
            </a:r>
            <a:r>
              <a:rPr lang="en-US" sz="1200" dirty="0"/>
              <a:t>ermanent, interest-sensitive whole life insurance product which</a:t>
            </a:r>
            <a:r>
              <a:rPr lang="en-US" sz="1200" baseline="0" dirty="0"/>
              <a:t> e</a:t>
            </a:r>
            <a:r>
              <a:rPr lang="en-US" sz="1200" dirty="0"/>
              <a:t>ndows at age 95</a:t>
            </a:r>
            <a:r>
              <a:rPr lang="en-US" sz="1200" baseline="0" dirty="0"/>
              <a:t> and has guaranteed p</a:t>
            </a:r>
            <a:r>
              <a:rPr lang="en-US" sz="1200" dirty="0"/>
              <a:t>remiums, coverage &amp; cash value.</a:t>
            </a:r>
          </a:p>
          <a:p>
            <a:pPr>
              <a:spcBef>
                <a:spcPts val="0"/>
              </a:spcBef>
              <a:spcAft>
                <a:spcPts val="1200"/>
              </a:spcAft>
            </a:pPr>
            <a:endParaRPr lang="en-US" sz="1200" dirty="0"/>
          </a:p>
          <a:p>
            <a:pPr>
              <a:spcBef>
                <a:spcPts val="0"/>
              </a:spcBef>
              <a:spcAft>
                <a:spcPts val="1200"/>
              </a:spcAft>
            </a:pPr>
            <a:r>
              <a:rPr lang="en-US" sz="1200" dirty="0"/>
              <a:t>Coverage</a:t>
            </a:r>
            <a:r>
              <a:rPr lang="en-US" sz="1200" baseline="0" dirty="0"/>
              <a:t> is available for the employee, their </a:t>
            </a:r>
            <a:r>
              <a:rPr lang="en-US" sz="1200" dirty="0"/>
              <a:t>spouse, children &amp; grandchildren.</a:t>
            </a:r>
            <a:r>
              <a:rPr lang="en-US" sz="1200" baseline="0" dirty="0"/>
              <a:t>  </a:t>
            </a:r>
          </a:p>
          <a:p>
            <a:pPr>
              <a:spcBef>
                <a:spcPts val="0"/>
              </a:spcBef>
              <a:spcAft>
                <a:spcPts val="1200"/>
              </a:spcAft>
            </a:pPr>
            <a:endParaRPr lang="en-US" sz="1200" baseline="0" dirty="0"/>
          </a:p>
          <a:p>
            <a:pPr>
              <a:spcBef>
                <a:spcPts val="0"/>
              </a:spcBef>
              <a:spcAft>
                <a:spcPts val="1200"/>
              </a:spcAft>
            </a:pPr>
            <a:r>
              <a:rPr lang="en-US" sz="1200" baseline="0" dirty="0"/>
              <a:t>There are several </a:t>
            </a:r>
            <a:r>
              <a:rPr lang="en-US" sz="1200" dirty="0"/>
              <a:t>optional benefits that are</a:t>
            </a:r>
            <a:r>
              <a:rPr lang="en-US" sz="1200" baseline="0" dirty="0"/>
              <a:t> approved </a:t>
            </a:r>
            <a:r>
              <a:rPr lang="en-US" sz="1200" dirty="0"/>
              <a:t>for use in all states.</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New York, this product is sold through our subsidiary, Life Insurance Company of Boston &amp; New York.</a:t>
            </a:r>
            <a:endParaRPr lang="en-US" sz="1600" dirty="0"/>
          </a:p>
          <a:p>
            <a:pPr eaLnBrk="1" hangingPunct="1"/>
            <a:endParaRPr lang="en-US" dirty="0"/>
          </a:p>
        </p:txBody>
      </p:sp>
    </p:spTree>
    <p:extLst>
      <p:ext uri="{BB962C8B-B14F-4D97-AF65-F5344CB8AC3E}">
        <p14:creationId xmlns:p14="http://schemas.microsoft.com/office/powerpoint/2010/main" val="169710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4</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200" dirty="0"/>
              <a:t>This product</a:t>
            </a:r>
            <a:r>
              <a:rPr lang="en-US" sz="1200" baseline="0" dirty="0"/>
              <a:t> p</a:t>
            </a:r>
            <a:r>
              <a:rPr lang="en-US" sz="1200" dirty="0"/>
              <a:t>ays the face amount to the beneficiary if the insured dies while the coverage is in force. The owner may change the beneficiary during the life of the insured.</a:t>
            </a:r>
          </a:p>
          <a:p>
            <a:pPr>
              <a:lnSpc>
                <a:spcPct val="100000"/>
              </a:lnSpc>
              <a:spcBef>
                <a:spcPts val="0"/>
              </a:spcBef>
              <a:spcAft>
                <a:spcPts val="1200"/>
              </a:spcAft>
            </a:pPr>
            <a:endParaRPr lang="en-US" sz="12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t>Benefit amounts vary based on the age of the individual, tobacco status, and whether money purchase or face amount</a:t>
            </a:r>
            <a:r>
              <a:rPr lang="en-US" sz="1200" baseline="0" dirty="0"/>
              <a:t> purchase is being offered.</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If the policy reaches its maturity date of age 95 and the insured is still alive, all available benefits are paid out.</a:t>
            </a:r>
            <a:endParaRPr lang="en-US" sz="400" i="1" dirty="0">
              <a:solidFill>
                <a:srgbClr val="FF0000"/>
              </a:solidFill>
            </a:endParaRPr>
          </a:p>
          <a:p>
            <a:pPr eaLnBrk="1" hangingPunct="1"/>
            <a:endParaRPr lang="en-US" dirty="0"/>
          </a:p>
        </p:txBody>
      </p:sp>
    </p:spTree>
    <p:extLst>
      <p:ext uri="{BB962C8B-B14F-4D97-AF65-F5344CB8AC3E}">
        <p14:creationId xmlns:p14="http://schemas.microsoft.com/office/powerpoint/2010/main" val="131743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5</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800" dirty="0"/>
              <a:t>Cash value in the policy grows each year with interest, tax-deferred</a:t>
            </a:r>
          </a:p>
          <a:p>
            <a:pPr>
              <a:lnSpc>
                <a:spcPct val="100000"/>
              </a:lnSpc>
              <a:spcBef>
                <a:spcPts val="0"/>
              </a:spcBef>
              <a:spcAft>
                <a:spcPts val="1200"/>
              </a:spcAft>
            </a:pPr>
            <a:endParaRPr lang="en-US" sz="1800" dirty="0"/>
          </a:p>
          <a:p>
            <a:pPr lvl="0">
              <a:lnSpc>
                <a:spcPct val="100000"/>
              </a:lnSpc>
              <a:spcBef>
                <a:spcPts val="0"/>
              </a:spcBef>
            </a:pPr>
            <a:r>
              <a:rPr lang="en-US" sz="1800" dirty="0"/>
              <a:t>The Guaranteed (Minimum) Credited Rate is 3.00% </a:t>
            </a:r>
          </a:p>
          <a:p>
            <a:pPr lvl="0">
              <a:lnSpc>
                <a:spcPct val="100000"/>
              </a:lnSpc>
              <a:spcBef>
                <a:spcPts val="0"/>
              </a:spcBef>
            </a:pPr>
            <a:endParaRPr lang="en-US" sz="1800" dirty="0"/>
          </a:p>
          <a:p>
            <a:pPr lvl="0">
              <a:lnSpc>
                <a:spcPct val="100000"/>
              </a:lnSpc>
              <a:spcBef>
                <a:spcPts val="0"/>
              </a:spcBef>
            </a:pPr>
            <a:r>
              <a:rPr lang="en-US" sz="1800" dirty="0"/>
              <a:t>The Current Interest Rate is 4.25%</a:t>
            </a:r>
            <a:r>
              <a:rPr lang="en-US" sz="1800" baseline="0" dirty="0"/>
              <a:t>  The Current Interest Rate is no</a:t>
            </a:r>
            <a:r>
              <a:rPr lang="en-US" sz="1800" dirty="0"/>
              <a:t>t guaranteed,</a:t>
            </a:r>
            <a:r>
              <a:rPr lang="en-US" sz="1800" baseline="0" dirty="0"/>
              <a:t> meaning can be </a:t>
            </a:r>
            <a:r>
              <a:rPr lang="en-US" sz="1800" dirty="0"/>
              <a:t>subject to change.</a:t>
            </a:r>
          </a:p>
          <a:p>
            <a:pPr lvl="0">
              <a:lnSpc>
                <a:spcPct val="100000"/>
              </a:lnSpc>
              <a:spcBef>
                <a:spcPts val="0"/>
              </a:spcBef>
            </a:pPr>
            <a:endParaRPr lang="en-US" sz="1800" dirty="0"/>
          </a:p>
          <a:p>
            <a:pPr lvl="0">
              <a:lnSpc>
                <a:spcPct val="100000"/>
              </a:lnSpc>
              <a:spcBef>
                <a:spcPts val="0"/>
              </a:spcBef>
            </a:pPr>
            <a:r>
              <a:rPr lang="en-US" sz="1800" dirty="0"/>
              <a:t>There</a:t>
            </a:r>
            <a:r>
              <a:rPr lang="en-US" sz="1800" baseline="0" dirty="0"/>
              <a:t> are also </a:t>
            </a:r>
            <a:r>
              <a:rPr lang="en-US" sz="1800" dirty="0"/>
              <a:t>Interest Rate Kickers of the Base Rate + 0.50% for durations 11-15 and</a:t>
            </a:r>
            <a:r>
              <a:rPr lang="en-US" sz="1800" baseline="0" dirty="0"/>
              <a:t> Base </a:t>
            </a:r>
            <a:r>
              <a:rPr lang="en-US" sz="1800" dirty="0"/>
              <a:t>Rate + 1.00% for durations</a:t>
            </a:r>
            <a:r>
              <a:rPr lang="en-US" sz="1800" baseline="0" dirty="0"/>
              <a:t> of 16 or more years.</a:t>
            </a:r>
          </a:p>
          <a:p>
            <a:pPr lvl="0">
              <a:lnSpc>
                <a:spcPct val="100000"/>
              </a:lnSpc>
              <a:spcBef>
                <a:spcPts val="0"/>
              </a:spcBef>
            </a:pPr>
            <a:endParaRPr lang="en-US" sz="1800" dirty="0"/>
          </a:p>
          <a:p>
            <a:pPr>
              <a:lnSpc>
                <a:spcPct val="100000"/>
              </a:lnSpc>
              <a:spcBef>
                <a:spcPts val="0"/>
              </a:spcBef>
              <a:spcAft>
                <a:spcPts val="1200"/>
              </a:spcAft>
            </a:pPr>
            <a:r>
              <a:rPr lang="en-US" sz="1800" dirty="0"/>
              <a:t>The cash value can be used to keep the coverage in force by paying the premiums,</a:t>
            </a:r>
            <a:r>
              <a:rPr lang="en-US" sz="1800" baseline="0" dirty="0"/>
              <a:t> used for a policy loan, or can be surrendered.  </a:t>
            </a:r>
            <a:endParaRPr lang="en-US" sz="1800" dirty="0"/>
          </a:p>
          <a:p>
            <a:pPr>
              <a:lnSpc>
                <a:spcPct val="100000"/>
              </a:lnSpc>
              <a:spcBef>
                <a:spcPts val="0"/>
              </a:spcBef>
              <a:spcAft>
                <a:spcPts val="1200"/>
              </a:spcAft>
            </a:pPr>
            <a:endParaRPr lang="en-US" sz="1800" dirty="0"/>
          </a:p>
          <a:p>
            <a:pPr>
              <a:lnSpc>
                <a:spcPct val="100000"/>
              </a:lnSpc>
              <a:spcBef>
                <a:spcPts val="0"/>
              </a:spcBef>
              <a:spcAft>
                <a:spcPts val="1200"/>
              </a:spcAft>
            </a:pPr>
            <a:r>
              <a:rPr lang="en-US" sz="1800" dirty="0"/>
              <a:t>The amount eligible for loan is determined based on the length of time the coverage is in force.</a:t>
            </a:r>
          </a:p>
          <a:p>
            <a:pPr>
              <a:lnSpc>
                <a:spcPct val="100000"/>
              </a:lnSpc>
              <a:spcBef>
                <a:spcPts val="0"/>
              </a:spcBef>
              <a:spcAft>
                <a:spcPts val="1200"/>
              </a:spcAft>
            </a:pPr>
            <a:endParaRPr lang="en-US" sz="1800" dirty="0"/>
          </a:p>
          <a:p>
            <a:pPr>
              <a:lnSpc>
                <a:spcPct val="100000"/>
              </a:lnSpc>
              <a:spcBef>
                <a:spcPts val="0"/>
              </a:spcBef>
              <a:spcAft>
                <a:spcPts val="1200"/>
              </a:spcAft>
            </a:pPr>
            <a:r>
              <a:rPr lang="en-US" sz="1800" dirty="0"/>
              <a:t>Surrender charges per $1,000 of insurance vary by issue age, tobacco status, and policy duration.</a:t>
            </a:r>
          </a:p>
          <a:p>
            <a:pPr>
              <a:lnSpc>
                <a:spcPct val="100000"/>
              </a:lnSpc>
              <a:spcBef>
                <a:spcPts val="0"/>
              </a:spcBef>
              <a:spcAft>
                <a:spcPts val="1200"/>
              </a:spcAft>
            </a:pPr>
            <a:endParaRPr lang="en-US" sz="1800" dirty="0"/>
          </a:p>
          <a:p>
            <a:pPr>
              <a:lnSpc>
                <a:spcPct val="100000"/>
              </a:lnSpc>
              <a:spcBef>
                <a:spcPts val="0"/>
              </a:spcBef>
              <a:spcAft>
                <a:spcPts val="1200"/>
              </a:spcAft>
            </a:pPr>
            <a:r>
              <a:rPr lang="en-US" sz="1800" dirty="0"/>
              <a:t>Upon request an illustrative report will be provided to the insured annually at no charge.</a:t>
            </a:r>
          </a:p>
          <a:p>
            <a:pPr eaLnBrk="1" hangingPunct="1"/>
            <a:endParaRPr lang="en-US" dirty="0"/>
          </a:p>
        </p:txBody>
      </p:sp>
    </p:spTree>
    <p:extLst>
      <p:ext uri="{BB962C8B-B14F-4D97-AF65-F5344CB8AC3E}">
        <p14:creationId xmlns:p14="http://schemas.microsoft.com/office/powerpoint/2010/main" val="26252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6</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buSzPct val="130000"/>
            </a:pPr>
            <a:r>
              <a:rPr lang="en-US" sz="1800" dirty="0"/>
              <a:t>Age is the age the insured will</a:t>
            </a:r>
            <a:r>
              <a:rPr lang="en-US" sz="1800" baseline="0" dirty="0"/>
              <a:t> be </a:t>
            </a:r>
            <a:r>
              <a:rPr lang="en-US" sz="1800" dirty="0"/>
              <a:t>as of the Issue Date.</a:t>
            </a:r>
          </a:p>
          <a:p>
            <a:pPr marL="0" marR="0" lvl="0" indent="0" algn="l" defTabSz="914400" rtl="0" eaLnBrk="1" fontAlgn="auto" latinLnBrk="0" hangingPunct="1">
              <a:lnSpc>
                <a:spcPct val="100000"/>
              </a:lnSpc>
              <a:spcBef>
                <a:spcPts val="0"/>
              </a:spcBef>
              <a:spcAft>
                <a:spcPts val="1200"/>
              </a:spcAft>
              <a:buClrTx/>
              <a:buSzPct val="130000"/>
              <a:buFontTx/>
              <a:buNone/>
              <a:tabLst/>
              <a:defRPr/>
            </a:pPr>
            <a:endParaRPr lang="en-US" sz="1800" dirty="0">
              <a:solidFill>
                <a:srgbClr val="183028"/>
              </a:solidFill>
            </a:endParaRPr>
          </a:p>
          <a:p>
            <a:pPr marL="0" marR="0" lvl="0" indent="0" algn="l" defTabSz="914400" rtl="0" eaLnBrk="1" fontAlgn="auto" latinLnBrk="0" hangingPunct="1">
              <a:lnSpc>
                <a:spcPct val="100000"/>
              </a:lnSpc>
              <a:spcBef>
                <a:spcPts val="0"/>
              </a:spcBef>
              <a:spcAft>
                <a:spcPts val="1200"/>
              </a:spcAft>
              <a:buClrTx/>
              <a:buSzPct val="130000"/>
              <a:buFontTx/>
              <a:buNone/>
              <a:tabLst/>
              <a:defRPr/>
            </a:pPr>
            <a:r>
              <a:rPr lang="en-US" sz="1800" dirty="0"/>
              <a:t>Issue Ages for Employee &amp; Spouse</a:t>
            </a:r>
            <a:r>
              <a:rPr lang="en-US" sz="1800" baseline="0" dirty="0"/>
              <a:t> are </a:t>
            </a:r>
            <a:r>
              <a:rPr lang="en-US" sz="1800" dirty="0"/>
              <a:t>18 – 72 for money purchase or 18 – 70 for face amount purchase. </a:t>
            </a:r>
            <a:r>
              <a:rPr lang="en-US" sz="1800" i="1" dirty="0">
                <a:latin typeface="Arial" panose="020B0604020202020204" pitchFamily="34" charset="0"/>
                <a:cs typeface="Arial" panose="020B0604020202020204" pitchFamily="34" charset="0"/>
              </a:rPr>
              <a:t>In</a:t>
            </a:r>
            <a:r>
              <a:rPr lang="en-US" sz="1800" i="1" baseline="0" dirty="0">
                <a:latin typeface="Arial" panose="020B0604020202020204" pitchFamily="34" charset="0"/>
                <a:cs typeface="Arial" panose="020B0604020202020204" pitchFamily="34" charset="0"/>
              </a:rPr>
              <a:t> W</a:t>
            </a:r>
            <a:r>
              <a:rPr lang="en-US" sz="1800" i="1" dirty="0">
                <a:latin typeface="Arial" panose="020B0604020202020204" pitchFamily="34" charset="0"/>
                <a:cs typeface="Arial" panose="020B0604020202020204" pitchFamily="34" charset="0"/>
              </a:rPr>
              <a:t>ashington, the maximum age varies by face amount. </a:t>
            </a:r>
            <a:r>
              <a:rPr lang="en-US" sz="2800" dirty="0"/>
              <a:t>	</a:t>
            </a:r>
            <a:endParaRPr lang="en-US" sz="1800" dirty="0"/>
          </a:p>
          <a:p>
            <a:pPr>
              <a:lnSpc>
                <a:spcPct val="100000"/>
              </a:lnSpc>
              <a:spcBef>
                <a:spcPts val="0"/>
              </a:spcBef>
              <a:spcAft>
                <a:spcPts val="1200"/>
              </a:spcAft>
              <a:buSzPct val="130000"/>
            </a:pPr>
            <a:endParaRPr lang="en-US" sz="1800" dirty="0"/>
          </a:p>
          <a:p>
            <a:pPr>
              <a:lnSpc>
                <a:spcPct val="100000"/>
              </a:lnSpc>
              <a:spcBef>
                <a:spcPts val="0"/>
              </a:spcBef>
              <a:spcAft>
                <a:spcPts val="1200"/>
              </a:spcAft>
              <a:buSzPct val="130000"/>
            </a:pPr>
            <a:r>
              <a:rPr lang="en-US" sz="1800" dirty="0"/>
              <a:t>Dependent Children ages 15 days to 25 years and Grandchildren</a:t>
            </a:r>
            <a:r>
              <a:rPr lang="en-US" sz="1800" baseline="0" dirty="0"/>
              <a:t> a</a:t>
            </a:r>
            <a:r>
              <a:rPr lang="en-US" sz="1800" dirty="0"/>
              <a:t>ges 15 days to 15 years are eligible</a:t>
            </a:r>
            <a:r>
              <a:rPr lang="en-US" sz="1800" baseline="0" dirty="0"/>
              <a:t> for coverage.</a:t>
            </a:r>
          </a:p>
          <a:p>
            <a:pPr marL="0" indent="0">
              <a:lnSpc>
                <a:spcPct val="100000"/>
              </a:lnSpc>
              <a:spcBef>
                <a:spcPts val="0"/>
              </a:spcBef>
              <a:buSzPct val="130000"/>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SzPct val="130000"/>
              <a:buNone/>
            </a:pPr>
            <a:r>
              <a:rPr lang="en-US" sz="1800" dirty="0"/>
              <a:t>		</a:t>
            </a:r>
          </a:p>
          <a:p>
            <a:pPr eaLnBrk="1" hangingPunct="1"/>
            <a:endParaRPr lang="en-US" dirty="0"/>
          </a:p>
        </p:txBody>
      </p:sp>
    </p:spTree>
    <p:extLst>
      <p:ext uri="{BB962C8B-B14F-4D97-AF65-F5344CB8AC3E}">
        <p14:creationId xmlns:p14="http://schemas.microsoft.com/office/powerpoint/2010/main" val="166916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7</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marL="0" marR="0" lvl="0" indent="0" algn="l" defTabSz="914400" rtl="0" eaLnBrk="1" fontAlgn="auto" latinLnBrk="0" hangingPunct="1">
              <a:lnSpc>
                <a:spcPct val="100000"/>
              </a:lnSpc>
              <a:spcBef>
                <a:spcPts val="0"/>
              </a:spcBef>
              <a:spcAft>
                <a:spcPts val="1200"/>
              </a:spcAft>
              <a:buClrTx/>
              <a:buSzPct val="130000"/>
              <a:buFontTx/>
              <a:buNone/>
              <a:tabLst/>
              <a:defRPr/>
            </a:pPr>
            <a:r>
              <a:rPr lang="en-US" sz="1800" dirty="0"/>
              <a:t>The employee</a:t>
            </a:r>
            <a:r>
              <a:rPr lang="en-US" sz="1800" baseline="0" dirty="0"/>
              <a:t> must be </a:t>
            </a:r>
            <a:r>
              <a:rPr lang="en-US" sz="1800" dirty="0"/>
              <a:t>actively at work 20+ hours per week (in most</a:t>
            </a:r>
            <a:r>
              <a:rPr lang="en-US" sz="1800" baseline="0" dirty="0"/>
              <a:t> states)</a:t>
            </a:r>
            <a:r>
              <a:rPr lang="en-US" sz="1800" dirty="0"/>
              <a:t> in order to apply for coverage.</a:t>
            </a:r>
          </a:p>
          <a:p>
            <a:pPr marL="0" marR="0" lvl="0" indent="0" algn="l" defTabSz="914400" rtl="0" eaLnBrk="1" fontAlgn="auto" latinLnBrk="0" hangingPunct="1">
              <a:lnSpc>
                <a:spcPct val="100000"/>
              </a:lnSpc>
              <a:spcBef>
                <a:spcPts val="0"/>
              </a:spcBef>
              <a:spcAft>
                <a:spcPts val="1200"/>
              </a:spcAft>
              <a:buClrTx/>
              <a:buSzPct val="130000"/>
              <a:buFontTx/>
              <a:buNone/>
              <a:tabLst/>
              <a:defRPr/>
            </a:pPr>
            <a:endParaRPr lang="en-US" sz="1800" dirty="0">
              <a:solidFill>
                <a:srgbClr val="183028"/>
              </a:solidFill>
            </a:endParaRPr>
          </a:p>
          <a:p>
            <a:pPr>
              <a:lnSpc>
                <a:spcPct val="100000"/>
              </a:lnSpc>
              <a:spcBef>
                <a:spcPts val="0"/>
              </a:spcBef>
              <a:buSzPct val="130000"/>
            </a:pPr>
            <a:r>
              <a:rPr lang="en-US" sz="1800" dirty="0"/>
              <a:t>The spouse also has an actively at work question</a:t>
            </a:r>
            <a:r>
              <a:rPr lang="en-US" sz="1800" baseline="0" dirty="0"/>
              <a:t> for guaranteed issue. </a:t>
            </a:r>
            <a:r>
              <a:rPr lang="en-US" sz="1800" dirty="0">
                <a:solidFill>
                  <a:srgbClr val="FF0000"/>
                </a:solidFill>
              </a:rPr>
              <a:t>If the spouse answers “No”, they must provide a reason in the Remarks section:</a:t>
            </a:r>
          </a:p>
          <a:p>
            <a:pPr>
              <a:lnSpc>
                <a:spcPct val="100000"/>
              </a:lnSpc>
              <a:spcBef>
                <a:spcPts val="0"/>
              </a:spcBef>
              <a:buSzPct val="130000"/>
            </a:pPr>
            <a:endParaRPr lang="en-US" sz="1800" dirty="0">
              <a:solidFill>
                <a:srgbClr val="FF0000"/>
              </a:solidFill>
            </a:endParaRPr>
          </a:p>
          <a:p>
            <a:pPr>
              <a:lnSpc>
                <a:spcPct val="100000"/>
              </a:lnSpc>
              <a:spcBef>
                <a:spcPts val="0"/>
              </a:spcBef>
              <a:buSzPct val="130000"/>
            </a:pPr>
            <a:r>
              <a:rPr lang="en-US" sz="2000"/>
              <a:t>The </a:t>
            </a:r>
            <a:r>
              <a:rPr lang="en-US" sz="2000" dirty="0"/>
              <a:t>spouse can be retired or a homemaker; this is considered a full </a:t>
            </a:r>
            <a:r>
              <a:rPr lang="en-US" sz="2000"/>
              <a:t>time job.</a:t>
            </a:r>
            <a:endParaRPr lang="en-US" sz="1800"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SzPct val="130000"/>
              <a:buNone/>
            </a:pPr>
            <a:r>
              <a:rPr lang="en-US" sz="1800" dirty="0"/>
              <a:t>		</a:t>
            </a:r>
          </a:p>
          <a:p>
            <a:pPr eaLnBrk="1" hangingPunct="1"/>
            <a:endParaRPr lang="en-US" sz="1800" dirty="0"/>
          </a:p>
        </p:txBody>
      </p:sp>
    </p:spTree>
    <p:extLst>
      <p:ext uri="{BB962C8B-B14F-4D97-AF65-F5344CB8AC3E}">
        <p14:creationId xmlns:p14="http://schemas.microsoft.com/office/powerpoint/2010/main" val="48299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8</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200" dirty="0"/>
              <a:t>There are optional benefits</a:t>
            </a:r>
            <a:r>
              <a:rPr lang="en-US" sz="1200" baseline="0" dirty="0"/>
              <a:t> which can be offered at the case level.  Those benefits are:</a:t>
            </a:r>
          </a:p>
          <a:p>
            <a:pPr>
              <a:lnSpc>
                <a:spcPct val="100000"/>
              </a:lnSpc>
              <a:spcBef>
                <a:spcPts val="0"/>
              </a:spcBef>
              <a:spcAft>
                <a:spcPts val="1200"/>
              </a:spcAft>
            </a:pPr>
            <a:endParaRPr lang="en-US" sz="1200" baseline="0" dirty="0"/>
          </a:p>
          <a:p>
            <a:pPr>
              <a:lnSpc>
                <a:spcPct val="100000"/>
              </a:lnSpc>
              <a:spcBef>
                <a:spcPts val="0"/>
              </a:spcBef>
              <a:spcAft>
                <a:spcPts val="1200"/>
              </a:spcAft>
            </a:pPr>
            <a:r>
              <a:rPr lang="en-US" sz="1200" dirty="0"/>
              <a:t>Payor Waiver of Premium Rider</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Payor Waiver with Strike Rider</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Accidental Death Benefit Rider</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Level Term to age 65 Rider</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Children’s Term Rider	</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Catastrophic Loss Rider	</a:t>
            </a:r>
          </a:p>
          <a:p>
            <a:pPr>
              <a:lnSpc>
                <a:spcPct val="100000"/>
              </a:lnSpc>
              <a:spcBef>
                <a:spcPts val="0"/>
              </a:spcBef>
              <a:spcAft>
                <a:spcPts val="1200"/>
              </a:spcAft>
            </a:pPr>
            <a:endParaRPr lang="en-US" sz="1200"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solidFill>
                  <a:srgbClr val="FF0000"/>
                </a:solidFill>
                <a:latin typeface="Arial" panose="020B0604020202020204" pitchFamily="34" charset="0"/>
                <a:cs typeface="Arial" panose="020B0604020202020204" pitchFamily="34" charset="0"/>
              </a:rPr>
              <a:t>Accelerated Benefit Option Rider (ABOR)</a:t>
            </a:r>
            <a:endParaRPr lang="en-US" sz="1200" dirty="0">
              <a:solidFill>
                <a:srgbClr val="FF0000"/>
              </a:solidFill>
            </a:endParaRP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We will now discuss</a:t>
            </a:r>
            <a:r>
              <a:rPr lang="en-US" sz="1200" baseline="0" dirty="0"/>
              <a:t> each of these riders briefly.</a:t>
            </a:r>
            <a:endParaRPr lang="en-US" sz="1200" dirty="0"/>
          </a:p>
        </p:txBody>
      </p:sp>
    </p:spTree>
    <p:extLst>
      <p:ext uri="{BB962C8B-B14F-4D97-AF65-F5344CB8AC3E}">
        <p14:creationId xmlns:p14="http://schemas.microsoft.com/office/powerpoint/2010/main" val="373531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F0FFC2-94F4-4C92-9B3B-688DB5D8DE39}" type="slidenum">
              <a:rPr lang="en-US" smtClean="0">
                <a:solidFill>
                  <a:srgbClr val="000000"/>
                </a:solidFill>
              </a:rPr>
              <a:pPr/>
              <a:t>9</a:t>
            </a:fld>
            <a:endParaRPr lang="en-US" dirty="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712" y="4344025"/>
            <a:ext cx="5028579" cy="4114488"/>
          </a:xfrm>
          <a:noFill/>
          <a:ln/>
        </p:spPr>
        <p:txBody>
          <a:bodyPr/>
          <a:lstStyle/>
          <a:p>
            <a:pPr>
              <a:lnSpc>
                <a:spcPct val="100000"/>
              </a:lnSpc>
              <a:spcBef>
                <a:spcPts val="0"/>
              </a:spcBef>
              <a:spcAft>
                <a:spcPts val="1200"/>
              </a:spcAft>
            </a:pPr>
            <a:r>
              <a:rPr lang="en-US" sz="1200" dirty="0"/>
              <a:t>Payor Waiver waives premiums on policies in the event the employee, also</a:t>
            </a:r>
            <a:r>
              <a:rPr lang="en-US" sz="1200" baseline="0" dirty="0"/>
              <a:t> known as the </a:t>
            </a:r>
            <a:r>
              <a:rPr lang="en-US" sz="1200" dirty="0"/>
              <a:t>Payor, becomes totally disabled before age 60</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“Totally Disabled” means that the Payor is unable to perform the substantial and material duties of any occupation for wage or profit.  During the first two years of total disability, “occupation” means the Payor’s regular occupation.  After that it means any occupation for which the Payor is fitted by reason of education, training or experience. Disability must last at least 6 consecutive months</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The Payor can purchase this rider on new product policies for themselves and their dependents</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Payor</a:t>
            </a:r>
            <a:r>
              <a:rPr lang="en-US" sz="1200" baseline="0" dirty="0"/>
              <a:t> waiver is a</a:t>
            </a:r>
            <a:r>
              <a:rPr lang="en-US" sz="1200" dirty="0"/>
              <a:t>vailable up to employee issue age 55.  Eligibility is determined by the employee’s age</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The employee does not need to participate to purchase this coverage on their dependents</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The cost is 10% of base and riders. This 10% does not apply to the Accidental Death Benefit Rider or the Children’s Term Rider premiums</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The benefit terminates on the policy anniversary on or following the Payor’s 60th birthday</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Upon termination of the rider, the premium for this rider will be removed from the policies</a:t>
            </a:r>
          </a:p>
          <a:p>
            <a:pPr>
              <a:lnSpc>
                <a:spcPct val="100000"/>
              </a:lnSpc>
              <a:spcBef>
                <a:spcPts val="0"/>
              </a:spcBef>
              <a:spcAft>
                <a:spcPts val="1200"/>
              </a:spcAft>
            </a:pPr>
            <a:endParaRPr lang="en-US" sz="1200" dirty="0"/>
          </a:p>
          <a:p>
            <a:pPr eaLnBrk="1" hangingPunct="1"/>
            <a:endParaRPr lang="en-US" dirty="0"/>
          </a:p>
        </p:txBody>
      </p:sp>
    </p:spTree>
    <p:extLst>
      <p:ext uri="{BB962C8B-B14F-4D97-AF65-F5344CB8AC3E}">
        <p14:creationId xmlns:p14="http://schemas.microsoft.com/office/powerpoint/2010/main" val="113784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207211"/>
            <a:ext cx="9144000" cy="650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7"/>
          <p:cNvSpPr>
            <a:spLocks noGrp="1"/>
          </p:cNvSpPr>
          <p:nvPr>
            <p:ph type="body" sz="quarter" idx="10" hasCustomPrompt="1"/>
          </p:nvPr>
        </p:nvSpPr>
        <p:spPr>
          <a:xfrm>
            <a:off x="548640" y="6423795"/>
            <a:ext cx="8046720" cy="184666"/>
          </a:xfrm>
          <a:effectLst/>
        </p:spPr>
        <p:txBody>
          <a:bodyPr lIns="0" tIns="0" rIns="0" bIns="0" anchor="ctr">
            <a:spAutoFit/>
          </a:bodyPr>
          <a:lstStyle>
            <a:lvl1pPr marL="0" indent="0" algn="ctr">
              <a:buFont typeface="Arial" charset="0"/>
              <a:buNone/>
              <a:defRPr sz="1000" b="0" cap="all"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Prepared For    |    Month DD, YYYY</a:t>
            </a:r>
          </a:p>
        </p:txBody>
      </p:sp>
      <p:sp>
        <p:nvSpPr>
          <p:cNvPr id="6" name="Text Placeholder 17"/>
          <p:cNvSpPr>
            <a:spLocks noGrp="1"/>
          </p:cNvSpPr>
          <p:nvPr>
            <p:ph type="body" sz="quarter" idx="11" hasCustomPrompt="1"/>
          </p:nvPr>
        </p:nvSpPr>
        <p:spPr>
          <a:xfrm>
            <a:off x="1894703" y="4184937"/>
            <a:ext cx="5354594" cy="492443"/>
          </a:xfrm>
          <a:effectLst/>
        </p:spPr>
        <p:txBody>
          <a:bodyPr wrap="square" lIns="0" tIns="0" rIns="0" bIns="0" anchor="t" anchorCtr="0">
            <a:spAutoFit/>
          </a:bodyPr>
          <a:lstStyle>
            <a:lvl1pPr marL="0" indent="0" algn="ctr">
              <a:lnSpc>
                <a:spcPct val="100000"/>
              </a:lnSpc>
              <a:spcBef>
                <a:spcPts val="0"/>
              </a:spcBef>
              <a:buFont typeface="Arial" charset="0"/>
              <a:buNone/>
              <a:defRPr sz="32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title</a:t>
            </a:r>
          </a:p>
        </p:txBody>
      </p:sp>
      <p:sp>
        <p:nvSpPr>
          <p:cNvPr id="7" name="Text Placeholder 17"/>
          <p:cNvSpPr>
            <a:spLocks noGrp="1"/>
          </p:cNvSpPr>
          <p:nvPr>
            <p:ph type="body" sz="quarter" idx="12" hasCustomPrompt="1"/>
          </p:nvPr>
        </p:nvSpPr>
        <p:spPr>
          <a:xfrm>
            <a:off x="1894703" y="4785672"/>
            <a:ext cx="5354594" cy="167675"/>
          </a:xfrm>
          <a:effectLst/>
        </p:spPr>
        <p:txBody>
          <a:bodyPr wrap="square" lIns="0" tIns="0" rIns="0" bIns="0" anchor="b" anchorCtr="0">
            <a:spAutoFit/>
          </a:bodyPr>
          <a:lstStyle>
            <a:lvl1pPr marL="0" indent="0" algn="ctr">
              <a:buFont typeface="Arial" charset="0"/>
              <a:buNone/>
              <a:defRPr sz="1000" b="0" cap="all"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Subtitle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720" y="1128544"/>
            <a:ext cx="3198559" cy="24294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16" name="Straight Connector 15"/>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116" y="5898013"/>
            <a:ext cx="1463040" cy="929624"/>
          </a:xfrm>
          <a:prstGeom prst="rect">
            <a:avLst/>
          </a:prstGeom>
        </p:spPr>
      </p:pic>
      <p:cxnSp>
        <p:nvCxnSpPr>
          <p:cNvPr id="18" name="Straight Connector 17"/>
          <p:cNvCxnSpPr/>
          <p:nvPr userDrawn="1"/>
        </p:nvCxnSpPr>
        <p:spPr>
          <a:xfrm>
            <a:off x="1778000" y="6288578"/>
            <a:ext cx="6817360"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000" y="6432407"/>
            <a:ext cx="2148840" cy="841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cxnSp>
        <p:nvCxnSpPr>
          <p:cNvPr id="7" name="Straight Connector 6"/>
          <p:cNvCxnSpPr/>
          <p:nvPr userDrawn="1"/>
        </p:nvCxnSpPr>
        <p:spPr>
          <a:xfrm>
            <a:off x="1778000" y="6288578"/>
            <a:ext cx="6817360"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8000" y="6432407"/>
            <a:ext cx="2148840" cy="8410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066" y="5871384"/>
            <a:ext cx="1463040" cy="929624"/>
          </a:xfrm>
          <a:prstGeom prst="rect">
            <a:avLst/>
          </a:prstGeom>
        </p:spPr>
      </p:pic>
    </p:spTree>
    <p:extLst>
      <p:ext uri="{BB962C8B-B14F-4D97-AF65-F5344CB8AC3E}">
        <p14:creationId xmlns:p14="http://schemas.microsoft.com/office/powerpoint/2010/main" val="203681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4573246" y="6534679"/>
            <a:ext cx="979380" cy="265709"/>
          </a:xfrm>
          <a:prstGeom prst="rect">
            <a:avLst/>
          </a:prstGeom>
        </p:spPr>
        <p:txBody>
          <a:bodyPr/>
          <a:lstStyle>
            <a:lvl1pPr>
              <a:defRPr>
                <a:solidFill>
                  <a:srgbClr val="EEECE1"/>
                </a:solidFill>
              </a:defRPr>
            </a:lvl1pPr>
          </a:lstStyle>
          <a:p>
            <a:fld id="{3A55B6F7-63D7-EF49-8FBA-482A4B3BC51C}" type="datetimeFigureOut">
              <a:rPr lang="en-US" smtClean="0"/>
              <a:pPr/>
              <a:t>6/6/2025</a:t>
            </a:fld>
            <a:endParaRPr lang="en-US" dirty="0"/>
          </a:p>
        </p:txBody>
      </p:sp>
      <p:sp>
        <p:nvSpPr>
          <p:cNvPr id="8" name="Slide Number Placeholder 5"/>
          <p:cNvSpPr>
            <a:spLocks noGrp="1"/>
          </p:cNvSpPr>
          <p:nvPr>
            <p:ph type="sldNum" sz="quarter" idx="12"/>
          </p:nvPr>
        </p:nvSpPr>
        <p:spPr>
          <a:xfrm>
            <a:off x="3874177" y="6538884"/>
            <a:ext cx="576345" cy="273956"/>
          </a:xfrm>
          <a:prstGeom prst="rect">
            <a:avLst/>
          </a:prstGeom>
        </p:spPr>
        <p:txBody>
          <a:bodyPr/>
          <a:lstStyle>
            <a:lvl1pPr>
              <a:defRPr>
                <a:solidFill>
                  <a:srgbClr val="EEECE1"/>
                </a:solidFill>
              </a:defRPr>
            </a:lvl1pPr>
          </a:lstStyle>
          <a:p>
            <a:fld id="{6B0EF306-AB4D-7446-B148-9B28E6150142}"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42" y="6236836"/>
            <a:ext cx="1191152" cy="600718"/>
          </a:xfrm>
          <a:prstGeom prst="rect">
            <a:avLst/>
          </a:prstGeom>
        </p:spPr>
      </p:pic>
    </p:spTree>
    <p:extLst>
      <p:ext uri="{BB962C8B-B14F-4D97-AF65-F5344CB8AC3E}">
        <p14:creationId xmlns:p14="http://schemas.microsoft.com/office/powerpoint/2010/main" val="148645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covertexgture.jpg"/>
          <p:cNvPicPr>
            <a:picLocks noChangeAspect="1"/>
          </p:cNvPicPr>
          <p:nvPr userDrawn="1"/>
        </p:nvPicPr>
        <p:blipFill rotWithShape="1">
          <a:blip r:embed="rId2">
            <a:extLst>
              <a:ext uri="{28A0092B-C50C-407E-A947-70E740481C1C}">
                <a14:useLocalDpi xmlns:a14="http://schemas.microsoft.com/office/drawing/2010/main" val="0"/>
              </a:ext>
            </a:extLst>
          </a:blip>
          <a:srcRect l="1125" t="2637" r="3700" b="1707"/>
          <a:stretch/>
        </p:blipFill>
        <p:spPr>
          <a:xfrm>
            <a:off x="0" y="0"/>
            <a:ext cx="9144000" cy="6858000"/>
          </a:xfrm>
          <a:prstGeom prst="rect">
            <a:avLst/>
          </a:prstGeom>
        </p:spPr>
      </p:pic>
      <p:sp>
        <p:nvSpPr>
          <p:cNvPr id="2" name="Title 1"/>
          <p:cNvSpPr>
            <a:spLocks noGrp="1"/>
          </p:cNvSpPr>
          <p:nvPr>
            <p:ph type="ctrTitle"/>
          </p:nvPr>
        </p:nvSpPr>
        <p:spPr>
          <a:xfrm>
            <a:off x="736600" y="2005906"/>
            <a:ext cx="7772400" cy="1334976"/>
          </a:xfrm>
          <a:effectLst>
            <a:outerShdw blurRad="50800" dist="38100" dir="2700000" algn="tl" rotWithShape="0">
              <a:srgbClr val="000000">
                <a:alpha val="43000"/>
              </a:srgbClr>
            </a:outerShdw>
          </a:effectLst>
        </p:spPr>
        <p:txBody>
          <a:bodyPr anchor="b" anchorCtr="0">
            <a:noAutofit/>
          </a:bodyPr>
          <a:lstStyle>
            <a:lvl1pPr algn="ctr">
              <a:lnSpc>
                <a:spcPts val="3560"/>
              </a:lnSpc>
              <a:defRPr sz="3800">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736600" y="3432911"/>
            <a:ext cx="7772400" cy="1024095"/>
          </a:xfrm>
          <a:prstGeom prst="rect">
            <a:avLst/>
          </a:prstGeom>
        </p:spPr>
        <p:txBody>
          <a:bodyPr>
            <a:normAutofit/>
          </a:bodyPr>
          <a:lstStyle>
            <a:lvl1pPr marL="0" indent="0" algn="ctr">
              <a:lnSpc>
                <a:spcPts val="3100"/>
              </a:lnSpc>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bor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077" y="72056"/>
            <a:ext cx="8875059" cy="6858000"/>
          </a:xfrm>
          <a:prstGeom prst="rect">
            <a:avLst/>
          </a:prstGeom>
        </p:spPr>
      </p:pic>
      <p:pic>
        <p:nvPicPr>
          <p:cNvPr id="5" name="Picture 4" descr="logofront.png"/>
          <p:cNvPicPr>
            <a:picLocks noChangeAspect="1"/>
          </p:cNvPicPr>
          <p:nvPr userDrawn="1"/>
        </p:nvPicPr>
        <p:blipFill rotWithShape="1">
          <a:blip r:embed="rId4">
            <a:extLst>
              <a:ext uri="{28A0092B-C50C-407E-A947-70E740481C1C}">
                <a14:useLocalDpi xmlns:a14="http://schemas.microsoft.com/office/drawing/2010/main" val="0"/>
              </a:ext>
            </a:extLst>
          </a:blip>
          <a:srcRect r="1863"/>
          <a:stretch/>
        </p:blipFill>
        <p:spPr>
          <a:xfrm>
            <a:off x="1" y="3924911"/>
            <a:ext cx="9144000" cy="2497259"/>
          </a:xfrm>
          <a:prstGeom prst="rect">
            <a:avLst/>
          </a:prstGeom>
        </p:spPr>
      </p:pic>
      <p:pic>
        <p:nvPicPr>
          <p:cNvPr id="1026" name="Picture 2"/>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3649041" y="5952309"/>
            <a:ext cx="184591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8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marL="800100" indent="-342900">
              <a:buFont typeface="Wingdings" panose="05000000000000000000" pitchFamily="2" charset="2"/>
              <a:buChar char="Ø"/>
              <a:defRPr sz="2400"/>
            </a:lvl2pPr>
            <a:lvl3pPr marL="1143000" indent="-228600">
              <a:buFont typeface="Wingdings" panose="05000000000000000000" pitchFamily="2" charset="2"/>
              <a:buChar char="§"/>
              <a:defRPr sz="2000"/>
            </a:lvl3pPr>
            <a:lvl4pPr marL="1657350" indent="-285750">
              <a:buFont typeface="Courier New" panose="02070309020205020404" pitchFamily="49" charset="0"/>
              <a:buChar char="o"/>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marL="800100" indent="-342900">
              <a:buFont typeface="Wingdings" panose="05000000000000000000" pitchFamily="2" charset="2"/>
              <a:buChar char="Ø"/>
              <a:defRPr sz="2400"/>
            </a:lvl2pPr>
            <a:lvl3pPr marL="1143000" indent="-228600">
              <a:buFont typeface="Wingdings" panose="05000000000000000000" pitchFamily="2" charset="2"/>
              <a:buChar char="§"/>
              <a:defRPr sz="2000"/>
            </a:lvl3pPr>
            <a:lvl4pPr marL="1600200" indent="-228600">
              <a:buFont typeface="Courier New" panose="02070309020205020404" pitchFamily="49" charset="0"/>
              <a:buChar char="o"/>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42" y="6236836"/>
            <a:ext cx="1191152" cy="600718"/>
          </a:xfrm>
          <a:prstGeom prst="rect">
            <a:avLst/>
          </a:prstGeom>
        </p:spPr>
      </p:pic>
      <p:sp>
        <p:nvSpPr>
          <p:cNvPr id="7" name="Rectangle 6"/>
          <p:cNvSpPr/>
          <p:nvPr userDrawn="1"/>
        </p:nvSpPr>
        <p:spPr>
          <a:xfrm>
            <a:off x="4274319" y="6468222"/>
            <a:ext cx="457176" cy="369332"/>
          </a:xfrm>
          <a:prstGeom prst="rect">
            <a:avLst/>
          </a:prstGeom>
        </p:spPr>
        <p:txBody>
          <a:bodyPr wrap="none">
            <a:spAutoFit/>
          </a:bodyPr>
          <a:lstStyle/>
          <a:p>
            <a:pPr algn="ctr"/>
            <a:fld id="{5F025F00-3821-49F0-B60F-CC7A4AD28C10}" type="slidenum">
              <a:rPr lang="en-US" smtClean="0">
                <a:solidFill>
                  <a:schemeClr val="bg1"/>
                </a:solidFill>
              </a:rPr>
              <a:pPr algn="ctr"/>
              <a:t>‹#›</a:t>
            </a:fld>
            <a:endParaRPr lang="en-US" dirty="0"/>
          </a:p>
        </p:txBody>
      </p:sp>
    </p:spTree>
    <p:extLst>
      <p:ext uri="{BB962C8B-B14F-4D97-AF65-F5344CB8AC3E}">
        <p14:creationId xmlns:p14="http://schemas.microsoft.com/office/powerpoint/2010/main" val="263954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9530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52400" y="2590800"/>
            <a:ext cx="43053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590800"/>
            <a:ext cx="43053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42" y="6236836"/>
            <a:ext cx="1191152" cy="600718"/>
          </a:xfrm>
          <a:prstGeom prst="rect">
            <a:avLst/>
          </a:prstGeom>
        </p:spPr>
      </p:pic>
    </p:spTree>
    <p:extLst>
      <p:ext uri="{BB962C8B-B14F-4D97-AF65-F5344CB8AC3E}">
        <p14:creationId xmlns:p14="http://schemas.microsoft.com/office/powerpoint/2010/main" val="27069976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2366375"/>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548640" y="2729010"/>
            <a:ext cx="8046720" cy="646331"/>
          </a:xfrm>
          <a:prstGeom prst="rect">
            <a:avLst/>
          </a:prstGeom>
        </p:spPr>
        <p:txBody>
          <a:bodyPr/>
          <a:lstStyle>
            <a:lvl1pPr>
              <a:defRPr sz="4000">
                <a:solidFill>
                  <a:schemeClr val="bg1"/>
                </a:solidFill>
              </a:defRPr>
            </a:lvl1pPr>
          </a:lstStyle>
          <a:p>
            <a:r>
              <a:rPr lang="en-US" dirty="0"/>
              <a:t>Section Title</a:t>
            </a:r>
          </a:p>
        </p:txBody>
      </p:sp>
      <p:sp>
        <p:nvSpPr>
          <p:cNvPr id="15"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266" y="5865739"/>
            <a:ext cx="1463040" cy="92962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10" name="Straight Connector 9"/>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363788"/>
            <a:ext cx="8055864" cy="4317997"/>
          </a:xfrm>
        </p:spPr>
        <p:txBody>
          <a:bodyPr/>
          <a:lstStyle>
            <a:lvl1pPr>
              <a:defRPr>
                <a:solidFill>
                  <a:schemeClr val="tx1"/>
                </a:solidFill>
              </a:defRPr>
            </a:lvl1pPr>
            <a:lvl2pPr marL="685800" indent="-228600">
              <a:buFont typeface="Courier New" charset="0"/>
              <a:buChar char="o"/>
              <a:defRPr>
                <a:solidFill>
                  <a:schemeClr val="tx1"/>
                </a:solidFill>
              </a:defRPr>
            </a:lvl2pPr>
            <a:lvl3pPr marL="1143000" indent="-228600">
              <a:buFont typeface="Wingdings" charset="2"/>
              <a:buChar char="§"/>
              <a:defRPr>
                <a:solidFill>
                  <a:schemeClr val="tx1"/>
                </a:solidFill>
              </a:defRPr>
            </a:lvl3pPr>
            <a:lvl4pPr>
              <a:defRPr>
                <a:solidFill>
                  <a:schemeClr val="tx1"/>
                </a:solidFill>
              </a:defRPr>
            </a:lvl4pPr>
            <a:lvl5pPr marL="2057400" indent="-228600">
              <a:buFont typeface="Courier New" charset="0"/>
              <a:buChar char="o"/>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19" name="Straight Connector 18"/>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12" name="Straight Connector 11"/>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200" y="5865739"/>
            <a:ext cx="1463040" cy="9296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1"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22" name="Straight Connector 21"/>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48640" y="3239872"/>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7"/>
          <p:cNvSpPr>
            <a:spLocks noGrp="1"/>
          </p:cNvSpPr>
          <p:nvPr>
            <p:ph type="body" sz="quarter" idx="19" hasCustomPrompt="1"/>
          </p:nvPr>
        </p:nvSpPr>
        <p:spPr>
          <a:xfrm>
            <a:off x="548640" y="2852691"/>
            <a:ext cx="1824690" cy="153888"/>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In Assets</a:t>
            </a:r>
          </a:p>
        </p:txBody>
      </p:sp>
      <p:sp>
        <p:nvSpPr>
          <p:cNvPr id="25" name="Text Placeholder 17"/>
          <p:cNvSpPr>
            <a:spLocks noGrp="1"/>
          </p:cNvSpPr>
          <p:nvPr>
            <p:ph type="body" sz="quarter" idx="20" hasCustomPrompt="1"/>
          </p:nvPr>
        </p:nvSpPr>
        <p:spPr>
          <a:xfrm>
            <a:off x="548640" y="2556171"/>
            <a:ext cx="1824690" cy="276999"/>
          </a:xfrm>
          <a:effectLst/>
        </p:spPr>
        <p:txBody>
          <a:bodyPr wrap="square" lIns="0" tIns="0" rIns="0" bIns="0" anchor="t" anchorCtr="0">
            <a:spAutoFit/>
          </a:bodyPr>
          <a:lstStyle>
            <a:lvl1pPr marL="0" indent="0" algn="ctr">
              <a:lnSpc>
                <a:spcPct val="100000"/>
              </a:lnSpc>
              <a:spcBef>
                <a:spcPts val="0"/>
              </a:spcBef>
              <a:buFont typeface="Arial" charset="0"/>
              <a:buNone/>
              <a:defRPr sz="18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Billion</a:t>
            </a:r>
          </a:p>
        </p:txBody>
      </p:sp>
      <p:sp>
        <p:nvSpPr>
          <p:cNvPr id="26" name="Text Placeholder 17"/>
          <p:cNvSpPr>
            <a:spLocks noGrp="1"/>
          </p:cNvSpPr>
          <p:nvPr>
            <p:ph type="body" sz="quarter" idx="21" hasCustomPrompt="1"/>
          </p:nvPr>
        </p:nvSpPr>
        <p:spPr>
          <a:xfrm>
            <a:off x="548640" y="2046156"/>
            <a:ext cx="1824690" cy="553998"/>
          </a:xfrm>
          <a:effectLst/>
        </p:spPr>
        <p:txBody>
          <a:bodyPr wrap="square" lIns="0" tIns="0" rIns="0" bIns="0" anchor="b" anchorCtr="0">
            <a:spAutoFit/>
          </a:bodyPr>
          <a:lstStyle>
            <a:lvl1pPr marL="0" indent="0" algn="ctr">
              <a:lnSpc>
                <a:spcPct val="100000"/>
              </a:lnSpc>
              <a:spcBef>
                <a:spcPts val="0"/>
              </a:spcBef>
              <a:buFont typeface="Arial" charset="0"/>
              <a:buNone/>
              <a:defRPr sz="36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$1.36</a:t>
            </a:r>
          </a:p>
        </p:txBody>
      </p:sp>
      <p:sp>
        <p:nvSpPr>
          <p:cNvPr id="28" name="Text Placeholder 17"/>
          <p:cNvSpPr>
            <a:spLocks noGrp="1"/>
          </p:cNvSpPr>
          <p:nvPr>
            <p:ph type="body" sz="quarter" idx="23" hasCustomPrompt="1"/>
          </p:nvPr>
        </p:nvSpPr>
        <p:spPr>
          <a:xfrm>
            <a:off x="2622650" y="2556171"/>
            <a:ext cx="1824690" cy="276999"/>
          </a:xfrm>
          <a:effectLst/>
        </p:spPr>
        <p:txBody>
          <a:bodyPr wrap="square" lIns="0" tIns="0" rIns="0" bIns="0" anchor="t" anchorCtr="0">
            <a:spAutoFit/>
          </a:bodyPr>
          <a:lstStyle>
            <a:lvl1pPr marL="0" indent="0" algn="ctr">
              <a:lnSpc>
                <a:spcPct val="100000"/>
              </a:lnSpc>
              <a:spcBef>
                <a:spcPts val="0"/>
              </a:spcBef>
              <a:buFont typeface="Arial" charset="0"/>
              <a:buNone/>
              <a:defRPr sz="1800" b="0" cap="all" baseline="0">
                <a:solidFill>
                  <a:schemeClr val="accent1"/>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Million</a:t>
            </a:r>
          </a:p>
        </p:txBody>
      </p:sp>
      <p:sp>
        <p:nvSpPr>
          <p:cNvPr id="29" name="Text Placeholder 17"/>
          <p:cNvSpPr>
            <a:spLocks noGrp="1"/>
          </p:cNvSpPr>
          <p:nvPr>
            <p:ph type="body" sz="quarter" idx="24" hasCustomPrompt="1"/>
          </p:nvPr>
        </p:nvSpPr>
        <p:spPr>
          <a:xfrm>
            <a:off x="2622650" y="2046156"/>
            <a:ext cx="1824690" cy="553998"/>
          </a:xfrm>
          <a:effectLst/>
        </p:spPr>
        <p:txBody>
          <a:bodyPr wrap="square" lIns="0" tIns="0" rIns="0" bIns="0" anchor="b" anchorCtr="0">
            <a:spAutoFit/>
          </a:bodyPr>
          <a:lstStyle>
            <a:lvl1pPr marL="0" indent="0" algn="ctr">
              <a:lnSpc>
                <a:spcPct val="100000"/>
              </a:lnSpc>
              <a:spcBef>
                <a:spcPts val="0"/>
              </a:spcBef>
              <a:buFont typeface="Arial" charset="0"/>
              <a:buNone/>
              <a:defRPr sz="3600" b="0" cap="all" baseline="0">
                <a:solidFill>
                  <a:schemeClr val="accent1"/>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$177</a:t>
            </a:r>
          </a:p>
        </p:txBody>
      </p:sp>
      <p:sp>
        <p:nvSpPr>
          <p:cNvPr id="31" name="Text Placeholder 17"/>
          <p:cNvSpPr>
            <a:spLocks noGrp="1"/>
          </p:cNvSpPr>
          <p:nvPr>
            <p:ph type="body" sz="quarter" idx="26" hasCustomPrompt="1"/>
          </p:nvPr>
        </p:nvSpPr>
        <p:spPr>
          <a:xfrm>
            <a:off x="4696660" y="2556171"/>
            <a:ext cx="1824690" cy="276999"/>
          </a:xfrm>
          <a:effectLst/>
        </p:spPr>
        <p:txBody>
          <a:bodyPr wrap="square" lIns="0" tIns="0" rIns="0" bIns="0" anchor="t" anchorCtr="0">
            <a:spAutoFit/>
          </a:bodyPr>
          <a:lstStyle>
            <a:lvl1pPr marL="0" indent="0" algn="ctr">
              <a:lnSpc>
                <a:spcPct val="100000"/>
              </a:lnSpc>
              <a:spcBef>
                <a:spcPts val="0"/>
              </a:spcBef>
              <a:buFont typeface="Arial" charset="0"/>
              <a:buNone/>
              <a:defRPr sz="1800" b="0" cap="all" baseline="0">
                <a:solidFill>
                  <a:schemeClr val="accent3"/>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Million</a:t>
            </a:r>
          </a:p>
        </p:txBody>
      </p:sp>
      <p:sp>
        <p:nvSpPr>
          <p:cNvPr id="32" name="Text Placeholder 17"/>
          <p:cNvSpPr>
            <a:spLocks noGrp="1"/>
          </p:cNvSpPr>
          <p:nvPr>
            <p:ph type="body" sz="quarter" idx="27" hasCustomPrompt="1"/>
          </p:nvPr>
        </p:nvSpPr>
        <p:spPr>
          <a:xfrm>
            <a:off x="4696660" y="2046156"/>
            <a:ext cx="1824690" cy="553998"/>
          </a:xfrm>
          <a:effectLst/>
        </p:spPr>
        <p:txBody>
          <a:bodyPr wrap="square" lIns="0" tIns="0" rIns="0" bIns="0" anchor="b" anchorCtr="0">
            <a:spAutoFit/>
          </a:bodyPr>
          <a:lstStyle>
            <a:lvl1pPr marL="0" indent="0" algn="ctr">
              <a:lnSpc>
                <a:spcPct val="100000"/>
              </a:lnSpc>
              <a:spcBef>
                <a:spcPts val="0"/>
              </a:spcBef>
              <a:buFont typeface="Arial" charset="0"/>
              <a:buNone/>
              <a:defRPr sz="3600" b="0" cap="all" baseline="0">
                <a:solidFill>
                  <a:schemeClr val="accent3"/>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$288</a:t>
            </a:r>
          </a:p>
        </p:txBody>
      </p:sp>
      <p:sp>
        <p:nvSpPr>
          <p:cNvPr id="34" name="Text Placeholder 17"/>
          <p:cNvSpPr>
            <a:spLocks noGrp="1"/>
          </p:cNvSpPr>
          <p:nvPr>
            <p:ph type="body" sz="quarter" idx="29" hasCustomPrompt="1"/>
          </p:nvPr>
        </p:nvSpPr>
        <p:spPr>
          <a:xfrm>
            <a:off x="6770670" y="2556171"/>
            <a:ext cx="1824690" cy="276999"/>
          </a:xfrm>
          <a:effectLst/>
        </p:spPr>
        <p:txBody>
          <a:bodyPr wrap="square" lIns="0" tIns="0" rIns="0" bIns="0" anchor="t" anchorCtr="0">
            <a:spAutoFit/>
          </a:bodyPr>
          <a:lstStyle>
            <a:lvl1pPr marL="0" indent="0" algn="ctr">
              <a:lnSpc>
                <a:spcPct val="100000"/>
              </a:lnSpc>
              <a:spcBef>
                <a:spcPts val="0"/>
              </a:spcBef>
              <a:buFont typeface="Arial" charset="0"/>
              <a:buNone/>
              <a:defRPr sz="1800" b="0" cap="all" baseline="0">
                <a:solidFill>
                  <a:schemeClr val="accent5"/>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Million</a:t>
            </a:r>
          </a:p>
        </p:txBody>
      </p:sp>
      <p:sp>
        <p:nvSpPr>
          <p:cNvPr id="35" name="Text Placeholder 17"/>
          <p:cNvSpPr>
            <a:spLocks noGrp="1"/>
          </p:cNvSpPr>
          <p:nvPr>
            <p:ph type="body" sz="quarter" idx="30" hasCustomPrompt="1"/>
          </p:nvPr>
        </p:nvSpPr>
        <p:spPr>
          <a:xfrm>
            <a:off x="6770670" y="2046156"/>
            <a:ext cx="1824690" cy="553998"/>
          </a:xfrm>
          <a:effectLst/>
        </p:spPr>
        <p:txBody>
          <a:bodyPr wrap="square" lIns="0" tIns="0" rIns="0" bIns="0" anchor="b" anchorCtr="0">
            <a:spAutoFit/>
          </a:bodyPr>
          <a:lstStyle>
            <a:lvl1pPr marL="0" indent="0" algn="ctr">
              <a:lnSpc>
                <a:spcPct val="100000"/>
              </a:lnSpc>
              <a:spcBef>
                <a:spcPts val="0"/>
              </a:spcBef>
              <a:buFont typeface="Arial" charset="0"/>
              <a:buNone/>
              <a:defRPr sz="3600" b="0" cap="all" baseline="0">
                <a:solidFill>
                  <a:schemeClr val="accent5"/>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$1.2</a:t>
            </a:r>
          </a:p>
        </p:txBody>
      </p:sp>
      <p:sp>
        <p:nvSpPr>
          <p:cNvPr id="36" name="Text Placeholder 17"/>
          <p:cNvSpPr>
            <a:spLocks noGrp="1"/>
          </p:cNvSpPr>
          <p:nvPr>
            <p:ph type="body" sz="quarter" idx="31" hasCustomPrompt="1"/>
          </p:nvPr>
        </p:nvSpPr>
        <p:spPr>
          <a:xfrm>
            <a:off x="548640" y="4251606"/>
            <a:ext cx="1824690" cy="307777"/>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Protecting working Americans and their families since 1891</a:t>
            </a:r>
          </a:p>
        </p:txBody>
      </p:sp>
      <p:sp>
        <p:nvSpPr>
          <p:cNvPr id="37" name="Text Placeholder 17"/>
          <p:cNvSpPr>
            <a:spLocks noGrp="1"/>
          </p:cNvSpPr>
          <p:nvPr>
            <p:ph type="body" sz="quarter" idx="32" hasCustomPrompt="1"/>
          </p:nvPr>
        </p:nvSpPr>
        <p:spPr>
          <a:xfrm>
            <a:off x="548640" y="3442388"/>
            <a:ext cx="1824690" cy="276999"/>
          </a:xfrm>
          <a:effectLst/>
        </p:spPr>
        <p:txBody>
          <a:bodyPr wrap="square" lIns="0" tIns="0" rIns="0" bIns="0" anchor="b" anchorCtr="0">
            <a:spAutoFit/>
          </a:bodyPr>
          <a:lstStyle>
            <a:lvl1pPr marL="0" indent="0" algn="ctr">
              <a:lnSpc>
                <a:spcPct val="100000"/>
              </a:lnSpc>
              <a:spcBef>
                <a:spcPts val="0"/>
              </a:spcBef>
              <a:buFont typeface="Arial" charset="0"/>
              <a:buNone/>
              <a:defRPr sz="18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Since</a:t>
            </a:r>
          </a:p>
        </p:txBody>
      </p:sp>
      <p:sp>
        <p:nvSpPr>
          <p:cNvPr id="38" name="Text Placeholder 17"/>
          <p:cNvSpPr>
            <a:spLocks noGrp="1"/>
          </p:cNvSpPr>
          <p:nvPr>
            <p:ph type="body" sz="quarter" idx="33" hasCustomPrompt="1"/>
          </p:nvPr>
        </p:nvSpPr>
        <p:spPr>
          <a:xfrm>
            <a:off x="548640" y="3679910"/>
            <a:ext cx="1824690" cy="553998"/>
          </a:xfrm>
          <a:effectLst/>
        </p:spPr>
        <p:txBody>
          <a:bodyPr wrap="square" lIns="0" tIns="0" rIns="0" bIns="0" anchor="t" anchorCtr="0">
            <a:spAutoFit/>
          </a:bodyPr>
          <a:lstStyle>
            <a:lvl1pPr marL="0" indent="0" algn="ctr">
              <a:lnSpc>
                <a:spcPct val="100000"/>
              </a:lnSpc>
              <a:spcBef>
                <a:spcPts val="0"/>
              </a:spcBef>
              <a:buFont typeface="Arial" charset="0"/>
              <a:buNone/>
              <a:defRPr sz="36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1891</a:t>
            </a:r>
          </a:p>
        </p:txBody>
      </p:sp>
      <p:sp>
        <p:nvSpPr>
          <p:cNvPr id="39" name="Text Placeholder 17"/>
          <p:cNvSpPr>
            <a:spLocks noGrp="1"/>
          </p:cNvSpPr>
          <p:nvPr>
            <p:ph type="body" sz="quarter" idx="34" hasCustomPrompt="1"/>
          </p:nvPr>
        </p:nvSpPr>
        <p:spPr>
          <a:xfrm>
            <a:off x="2802105" y="4251606"/>
            <a:ext cx="1824690" cy="307777"/>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hr-HR" dirty="0" err="1"/>
              <a:t>by</a:t>
            </a:r>
            <a:r>
              <a:rPr lang="hr-HR" dirty="0"/>
              <a:t> A.M. Best*,</a:t>
            </a:r>
          </a:p>
          <a:p>
            <a:pPr lvl="0"/>
            <a:r>
              <a:rPr lang="hr-HR" dirty="0"/>
              <a:t>2/8/2017</a:t>
            </a:r>
          </a:p>
        </p:txBody>
      </p:sp>
      <p:sp>
        <p:nvSpPr>
          <p:cNvPr id="40" name="Text Placeholder 17"/>
          <p:cNvSpPr>
            <a:spLocks noGrp="1"/>
          </p:cNvSpPr>
          <p:nvPr>
            <p:ph type="body" sz="quarter" idx="35" hasCustomPrompt="1"/>
          </p:nvPr>
        </p:nvSpPr>
        <p:spPr>
          <a:xfrm>
            <a:off x="2802105" y="3955086"/>
            <a:ext cx="1824690" cy="276999"/>
          </a:xfrm>
          <a:effectLst/>
        </p:spPr>
        <p:txBody>
          <a:bodyPr wrap="square" lIns="0" tIns="0" rIns="0" bIns="0" anchor="t" anchorCtr="0">
            <a:spAutoFit/>
          </a:bodyPr>
          <a:lstStyle>
            <a:lvl1pPr marL="0" indent="0" algn="ctr">
              <a:lnSpc>
                <a:spcPct val="100000"/>
              </a:lnSpc>
              <a:spcBef>
                <a:spcPts val="0"/>
              </a:spcBef>
              <a:buFont typeface="Arial" charset="0"/>
              <a:buNone/>
              <a:defRPr sz="1800" b="0" cap="all" baseline="0">
                <a:solidFill>
                  <a:schemeClr val="accent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Rating</a:t>
            </a:r>
          </a:p>
        </p:txBody>
      </p:sp>
      <p:sp>
        <p:nvSpPr>
          <p:cNvPr id="41" name="Text Placeholder 17"/>
          <p:cNvSpPr>
            <a:spLocks noGrp="1"/>
          </p:cNvSpPr>
          <p:nvPr>
            <p:ph type="body" sz="quarter" idx="36" hasCustomPrompt="1"/>
          </p:nvPr>
        </p:nvSpPr>
        <p:spPr>
          <a:xfrm>
            <a:off x="2802105" y="3445071"/>
            <a:ext cx="1824690" cy="553998"/>
          </a:xfrm>
          <a:effectLst/>
        </p:spPr>
        <p:txBody>
          <a:bodyPr wrap="square" lIns="0" tIns="0" rIns="0" bIns="0" anchor="b" anchorCtr="0">
            <a:spAutoFit/>
          </a:bodyPr>
          <a:lstStyle>
            <a:lvl1pPr marL="0" indent="0" algn="ctr">
              <a:lnSpc>
                <a:spcPct val="100000"/>
              </a:lnSpc>
              <a:spcBef>
                <a:spcPts val="0"/>
              </a:spcBef>
              <a:buFont typeface="Arial" charset="0"/>
              <a:buNone/>
              <a:defRPr sz="3600" b="0" cap="all" baseline="0">
                <a:solidFill>
                  <a:schemeClr val="accent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A</a:t>
            </a:r>
          </a:p>
        </p:txBody>
      </p:sp>
      <p:sp>
        <p:nvSpPr>
          <p:cNvPr id="45" name="Text Placeholder 17"/>
          <p:cNvSpPr>
            <a:spLocks noGrp="1"/>
          </p:cNvSpPr>
          <p:nvPr>
            <p:ph type="body" sz="quarter" idx="40" hasCustomPrompt="1"/>
          </p:nvPr>
        </p:nvSpPr>
        <p:spPr>
          <a:xfrm>
            <a:off x="2622650" y="2852691"/>
            <a:ext cx="1824690" cy="153888"/>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In Surplus</a:t>
            </a:r>
          </a:p>
        </p:txBody>
      </p:sp>
      <p:sp>
        <p:nvSpPr>
          <p:cNvPr id="46" name="Text Placeholder 17"/>
          <p:cNvSpPr>
            <a:spLocks noGrp="1"/>
          </p:cNvSpPr>
          <p:nvPr>
            <p:ph type="body" sz="quarter" idx="41" hasCustomPrompt="1"/>
          </p:nvPr>
        </p:nvSpPr>
        <p:spPr>
          <a:xfrm>
            <a:off x="4696660" y="2852691"/>
            <a:ext cx="1824690" cy="153888"/>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In Force Premium</a:t>
            </a:r>
          </a:p>
        </p:txBody>
      </p:sp>
      <p:sp>
        <p:nvSpPr>
          <p:cNvPr id="47" name="Text Placeholder 17"/>
          <p:cNvSpPr>
            <a:spLocks noGrp="1"/>
          </p:cNvSpPr>
          <p:nvPr>
            <p:ph type="body" sz="quarter" idx="42" hasCustomPrompt="1"/>
          </p:nvPr>
        </p:nvSpPr>
        <p:spPr>
          <a:xfrm>
            <a:off x="6770670" y="2852691"/>
            <a:ext cx="1824690" cy="153888"/>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Total Policies and Certificates</a:t>
            </a:r>
          </a:p>
        </p:txBody>
      </p:sp>
      <p:sp>
        <p:nvSpPr>
          <p:cNvPr id="51" name="Text Placeholder 17"/>
          <p:cNvSpPr>
            <a:spLocks noGrp="1"/>
          </p:cNvSpPr>
          <p:nvPr>
            <p:ph type="body" sz="quarter" idx="43" hasCustomPrompt="1"/>
          </p:nvPr>
        </p:nvSpPr>
        <p:spPr>
          <a:xfrm>
            <a:off x="5055570" y="4251606"/>
            <a:ext cx="3539790" cy="307777"/>
          </a:xfrm>
          <a:effectLst/>
        </p:spPr>
        <p:txBody>
          <a:bodyPr wrap="square" lIns="0" tIns="0" rIns="0" bIns="0" anchor="t" anchorCtr="0">
            <a:spAutoFit/>
          </a:bodyPr>
          <a:lstStyle>
            <a:lvl1pPr marL="0" indent="0" algn="ctr">
              <a:lnSpc>
                <a:spcPct val="100000"/>
              </a:lnSpc>
              <a:spcBef>
                <a:spcPts val="0"/>
              </a:spcBef>
              <a:buFont typeface="Arial" charset="0"/>
              <a:buNone/>
              <a:defRPr sz="10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High Quality Investment Portfolio, High Quality Mortgages and Real Estate, and Strong Risk-Based Capital (RBC) Ratio</a:t>
            </a:r>
          </a:p>
        </p:txBody>
      </p:sp>
      <p:sp>
        <p:nvSpPr>
          <p:cNvPr id="52" name="Text Placeholder 17"/>
          <p:cNvSpPr>
            <a:spLocks noGrp="1"/>
          </p:cNvSpPr>
          <p:nvPr>
            <p:ph type="body" sz="quarter" idx="44" hasCustomPrompt="1"/>
          </p:nvPr>
        </p:nvSpPr>
        <p:spPr>
          <a:xfrm>
            <a:off x="5055570" y="3442388"/>
            <a:ext cx="3539790" cy="276999"/>
          </a:xfrm>
          <a:effectLst/>
        </p:spPr>
        <p:txBody>
          <a:bodyPr wrap="square" lIns="0" tIns="0" rIns="0" bIns="0" anchor="b" anchorCtr="0">
            <a:spAutoFit/>
          </a:bodyPr>
          <a:lstStyle>
            <a:lvl1pPr marL="0" indent="0" algn="ctr">
              <a:lnSpc>
                <a:spcPct val="100000"/>
              </a:lnSpc>
              <a:spcBef>
                <a:spcPts val="0"/>
              </a:spcBef>
              <a:buFont typeface="Arial" charset="0"/>
              <a:buNone/>
              <a:defRPr sz="1800" b="0" cap="all" baseline="0">
                <a:solidFill>
                  <a:schemeClr val="accent4"/>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High</a:t>
            </a:r>
          </a:p>
        </p:txBody>
      </p:sp>
      <p:sp>
        <p:nvSpPr>
          <p:cNvPr id="53" name="Text Placeholder 17"/>
          <p:cNvSpPr>
            <a:spLocks noGrp="1"/>
          </p:cNvSpPr>
          <p:nvPr>
            <p:ph type="body" sz="quarter" idx="45" hasCustomPrompt="1"/>
          </p:nvPr>
        </p:nvSpPr>
        <p:spPr>
          <a:xfrm>
            <a:off x="5055570" y="3679910"/>
            <a:ext cx="3539790" cy="553998"/>
          </a:xfrm>
          <a:effectLst/>
        </p:spPr>
        <p:txBody>
          <a:bodyPr wrap="square" lIns="0" tIns="0" rIns="0" bIns="0" anchor="t" anchorCtr="0">
            <a:spAutoFit/>
          </a:bodyPr>
          <a:lstStyle>
            <a:lvl1pPr marL="0" indent="0" algn="ctr">
              <a:lnSpc>
                <a:spcPct val="100000"/>
              </a:lnSpc>
              <a:spcBef>
                <a:spcPts val="0"/>
              </a:spcBef>
              <a:buFont typeface="Arial" charset="0"/>
              <a:buNone/>
              <a:defRPr sz="3600" b="0" cap="all" baseline="0">
                <a:solidFill>
                  <a:schemeClr val="accent4"/>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Quality</a:t>
            </a:r>
          </a:p>
        </p:txBody>
      </p:sp>
      <p:sp>
        <p:nvSpPr>
          <p:cNvPr id="54" name="Text Placeholder 17"/>
          <p:cNvSpPr>
            <a:spLocks noGrp="1"/>
          </p:cNvSpPr>
          <p:nvPr>
            <p:ph type="body" sz="quarter" idx="46" hasCustomPrompt="1"/>
          </p:nvPr>
        </p:nvSpPr>
        <p:spPr>
          <a:xfrm>
            <a:off x="548640" y="5545742"/>
            <a:ext cx="6365868" cy="307777"/>
          </a:xfrm>
          <a:effectLst/>
        </p:spPr>
        <p:txBody>
          <a:bodyPr wrap="square" lIns="0" tIns="0" rIns="0" bIns="0" anchor="t" anchorCtr="0">
            <a:spAutoFit/>
          </a:bodyPr>
          <a:lstStyle>
            <a:lvl1pPr marL="0" indent="0" algn="l">
              <a:lnSpc>
                <a:spcPct val="100000"/>
              </a:lnSpc>
              <a:spcBef>
                <a:spcPts val="0"/>
              </a:spcBef>
              <a:buFont typeface="Arial" charset="0"/>
              <a:buNone/>
              <a:defRPr sz="1000" b="0" i="1" cap="none" baseline="0">
                <a:solidFill>
                  <a:schemeClr val="bg1">
                    <a:lumMod val="50000"/>
                  </a:schemeClr>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 Best’s ratings reflect an evaluation of a Company’s financial strength, operating performance and market profile. The rating also provides an independent opinion of a company’s ability to meet its obligations to policyholders. </a:t>
            </a:r>
          </a:p>
        </p:txBody>
      </p:sp>
      <p:sp>
        <p:nvSpPr>
          <p:cNvPr id="56"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248" y="5896784"/>
            <a:ext cx="1463040" cy="929624"/>
          </a:xfrm>
          <a:prstGeom prst="rect">
            <a:avLst/>
          </a:prstGeom>
        </p:spPr>
      </p:pic>
      <p:pic>
        <p:nvPicPr>
          <p:cNvPr id="48" name="Picture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49" name="Straight Connector 48"/>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5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erveProcess">
    <p:bg>
      <p:bgPr>
        <a:solidFill>
          <a:schemeClr val="bg1"/>
        </a:solidFill>
        <a:effectLst/>
      </p:bgPr>
    </p:bg>
    <p:spTree>
      <p:nvGrpSpPr>
        <p:cNvPr id="1" name=""/>
        <p:cNvGrpSpPr/>
        <p:nvPr/>
      </p:nvGrpSpPr>
      <p:grpSpPr>
        <a:xfrm>
          <a:off x="0" y="0"/>
          <a:ext cx="0" cy="0"/>
          <a:chOff x="0" y="0"/>
          <a:chExt cx="0" cy="0"/>
        </a:xfrm>
      </p:grpSpPr>
      <p:sp>
        <p:nvSpPr>
          <p:cNvPr id="23" name="Title 1"/>
          <p:cNvSpPr>
            <a:spLocks noGrp="1"/>
          </p:cNvSpPr>
          <p:nvPr>
            <p:ph type="title"/>
          </p:nvPr>
        </p:nvSpPr>
        <p:spPr>
          <a:xfrm>
            <a:off x="548640" y="548641"/>
            <a:ext cx="8046720" cy="490904"/>
          </a:xfrm>
          <a:prstGeom prst="rect">
            <a:avLst/>
          </a:prstGeom>
        </p:spPr>
        <p:txBody>
          <a:bodyPr/>
          <a:lstStyle>
            <a:lvl1pPr>
              <a:defRPr/>
            </a:lvl1pPr>
          </a:lstStyle>
          <a:p>
            <a:r>
              <a:rPr lang="en-US" dirty="0"/>
              <a:t>Click to edit Master title style</a:t>
            </a:r>
          </a:p>
        </p:txBody>
      </p:sp>
      <p:cxnSp>
        <p:nvCxnSpPr>
          <p:cNvPr id="24" name="Straight Connector 23"/>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17"/>
          <p:cNvSpPr>
            <a:spLocks noGrp="1"/>
          </p:cNvSpPr>
          <p:nvPr>
            <p:ph type="body" sz="quarter" idx="46" hasCustomPrompt="1"/>
          </p:nvPr>
        </p:nvSpPr>
        <p:spPr>
          <a:xfrm>
            <a:off x="548640" y="1390880"/>
            <a:ext cx="8046720" cy="523220"/>
          </a:xfrm>
          <a:effectLst/>
        </p:spPr>
        <p:txBody>
          <a:bodyPr wrap="square" lIns="0" tIns="0" rIns="0" bIns="0" anchor="t" anchorCtr="0">
            <a:spAutoFit/>
          </a:bodyPr>
          <a:lstStyle>
            <a:lvl1pPr marL="0" indent="0" algn="l">
              <a:lnSpc>
                <a:spcPct val="100000"/>
              </a:lnSpc>
              <a:spcBef>
                <a:spcPts val="0"/>
              </a:spcBef>
              <a:buFont typeface="Arial" charset="0"/>
              <a:buNone/>
              <a:defRPr sz="1700" b="0" i="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a:t>
            </a:r>
          </a:p>
        </p:txBody>
      </p:sp>
      <p:sp>
        <p:nvSpPr>
          <p:cNvPr id="27" name="Text Placeholder 17"/>
          <p:cNvSpPr>
            <a:spLocks noGrp="1"/>
          </p:cNvSpPr>
          <p:nvPr>
            <p:ph type="body" sz="quarter" idx="47" hasCustomPrompt="1"/>
          </p:nvPr>
        </p:nvSpPr>
        <p:spPr>
          <a:xfrm>
            <a:off x="548640" y="2744213"/>
            <a:ext cx="2060996" cy="167675"/>
          </a:xfrm>
          <a:effectLst/>
        </p:spPr>
        <p:txBody>
          <a:bodyPr wrap="square" lIns="0" tIns="0" rIns="0" bIns="0" anchor="b" anchorCtr="0">
            <a:spAutoFit/>
          </a:bodyPr>
          <a:lstStyle>
            <a:lvl1pPr marL="0" indent="0" algn="ctr">
              <a:buFont typeface="Arial" charset="0"/>
              <a:buNone/>
              <a:defRPr sz="1000" b="1" cap="all"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Factors</a:t>
            </a:r>
          </a:p>
        </p:txBody>
      </p:sp>
      <p:sp>
        <p:nvSpPr>
          <p:cNvPr id="28" name="Rectangle 27"/>
          <p:cNvSpPr/>
          <p:nvPr userDrawn="1"/>
        </p:nvSpPr>
        <p:spPr>
          <a:xfrm>
            <a:off x="548640" y="3050491"/>
            <a:ext cx="2060996" cy="1980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7"/>
          <p:cNvSpPr>
            <a:spLocks noGrp="1"/>
          </p:cNvSpPr>
          <p:nvPr>
            <p:ph type="body" sz="quarter" idx="48" hasCustomPrompt="1"/>
          </p:nvPr>
        </p:nvSpPr>
        <p:spPr>
          <a:xfrm>
            <a:off x="754123" y="3801154"/>
            <a:ext cx="1650030" cy="812530"/>
          </a:xfrm>
          <a:effectLst/>
        </p:spPr>
        <p:txBody>
          <a:bodyPr wrap="square" lIns="0" tIns="0" rIns="0" bIns="0" anchor="t" anchorCtr="0">
            <a:spAutoFit/>
          </a:bodyPr>
          <a:lstStyle>
            <a:lvl1pPr marL="0" indent="0" algn="l">
              <a:spcBef>
                <a:spcPts val="0"/>
              </a:spcBef>
              <a:buFont typeface="Arial" charset="0"/>
              <a:buNone/>
              <a:defRPr sz="11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Product</a:t>
            </a:r>
          </a:p>
          <a:p>
            <a:pPr lvl="0"/>
            <a:r>
              <a:rPr lang="en-US" dirty="0"/>
              <a:t>Demographic</a:t>
            </a:r>
          </a:p>
          <a:p>
            <a:pPr lvl="0"/>
            <a:r>
              <a:rPr lang="en-US" dirty="0"/>
              <a:t>Assumptions</a:t>
            </a:r>
          </a:p>
          <a:p>
            <a:pPr lvl="0"/>
            <a:r>
              <a:rPr lang="en-US" dirty="0"/>
              <a:t>Methodology</a:t>
            </a:r>
          </a:p>
        </p:txBody>
      </p:sp>
      <p:sp>
        <p:nvSpPr>
          <p:cNvPr id="30" name="Text Placeholder 17"/>
          <p:cNvSpPr>
            <a:spLocks noGrp="1"/>
          </p:cNvSpPr>
          <p:nvPr>
            <p:ph type="body" sz="quarter" idx="49" hasCustomPrompt="1"/>
          </p:nvPr>
        </p:nvSpPr>
        <p:spPr>
          <a:xfrm>
            <a:off x="754123" y="3275381"/>
            <a:ext cx="1650030" cy="406265"/>
          </a:xfrm>
          <a:effectLst/>
        </p:spPr>
        <p:txBody>
          <a:bodyPr wrap="square" lIns="0" tIns="0" rIns="0" bIns="0" anchor="t" anchorCtr="0">
            <a:spAutoFit/>
          </a:bodyPr>
          <a:lstStyle>
            <a:lvl1pPr marL="0" indent="0" algn="l">
              <a:spcBef>
                <a:spcPts val="0"/>
              </a:spcBef>
              <a:buFont typeface="Arial" charset="0"/>
              <a:buNone/>
              <a:defRPr sz="11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$X per $1,000 of insurance based on:</a:t>
            </a:r>
          </a:p>
        </p:txBody>
      </p:sp>
      <p:sp>
        <p:nvSpPr>
          <p:cNvPr id="31" name="Text Placeholder 17"/>
          <p:cNvSpPr>
            <a:spLocks noGrp="1"/>
          </p:cNvSpPr>
          <p:nvPr>
            <p:ph type="body" sz="quarter" idx="50" hasCustomPrompt="1"/>
          </p:nvPr>
        </p:nvSpPr>
        <p:spPr>
          <a:xfrm>
            <a:off x="3545612" y="2744213"/>
            <a:ext cx="2060996" cy="167675"/>
          </a:xfrm>
          <a:effectLst/>
        </p:spPr>
        <p:txBody>
          <a:bodyPr wrap="square" lIns="0" tIns="0" rIns="0" bIns="0" anchor="b" anchorCtr="0">
            <a:spAutoFit/>
          </a:bodyPr>
          <a:lstStyle>
            <a:lvl1pPr marL="0" indent="0" algn="ctr">
              <a:buFont typeface="Arial" charset="0"/>
              <a:buNone/>
              <a:defRPr sz="1000" b="1" cap="all"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Files</a:t>
            </a:r>
          </a:p>
        </p:txBody>
      </p:sp>
      <p:sp>
        <p:nvSpPr>
          <p:cNvPr id="32" name="Rectangle 31"/>
          <p:cNvSpPr/>
          <p:nvPr userDrawn="1"/>
        </p:nvSpPr>
        <p:spPr>
          <a:xfrm>
            <a:off x="3545612" y="3050491"/>
            <a:ext cx="2060996" cy="1980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17"/>
          <p:cNvSpPr>
            <a:spLocks noGrp="1"/>
          </p:cNvSpPr>
          <p:nvPr>
            <p:ph type="body" sz="quarter" idx="51" hasCustomPrompt="1"/>
          </p:nvPr>
        </p:nvSpPr>
        <p:spPr>
          <a:xfrm>
            <a:off x="3839978" y="3634211"/>
            <a:ext cx="1650030" cy="590739"/>
          </a:xfrm>
          <a:effectLst/>
        </p:spPr>
        <p:txBody>
          <a:bodyPr wrap="square" lIns="0" tIns="0" rIns="0" bIns="0" anchor="t" anchorCtr="0">
            <a:spAutoFit/>
          </a:bodyPr>
          <a:lstStyle>
            <a:lvl1pPr marL="0" indent="0" algn="l">
              <a:spcBef>
                <a:spcPts val="0"/>
              </a:spcBef>
              <a:buFont typeface="Arial" charset="0"/>
              <a:buNone/>
              <a:defRPr sz="11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Product</a:t>
            </a:r>
          </a:p>
          <a:p>
            <a:pPr lvl="0"/>
            <a:r>
              <a:rPr lang="en-US" dirty="0"/>
              <a:t>Demographic</a:t>
            </a:r>
          </a:p>
          <a:p>
            <a:pPr lvl="0"/>
            <a:r>
              <a:rPr lang="en-US" dirty="0"/>
              <a:t>Policy Counts</a:t>
            </a:r>
          </a:p>
        </p:txBody>
      </p:sp>
      <p:sp>
        <p:nvSpPr>
          <p:cNvPr id="35" name="Text Placeholder 17"/>
          <p:cNvSpPr>
            <a:spLocks noGrp="1"/>
          </p:cNvSpPr>
          <p:nvPr>
            <p:ph type="body" sz="quarter" idx="52" hasCustomPrompt="1"/>
          </p:nvPr>
        </p:nvSpPr>
        <p:spPr>
          <a:xfrm>
            <a:off x="6534364" y="2744213"/>
            <a:ext cx="2060996" cy="167675"/>
          </a:xfrm>
          <a:effectLst/>
        </p:spPr>
        <p:txBody>
          <a:bodyPr wrap="square" lIns="0" tIns="0" rIns="0" bIns="0" anchor="b" anchorCtr="0">
            <a:spAutoFit/>
          </a:bodyPr>
          <a:lstStyle>
            <a:lvl1pPr marL="0" indent="0" algn="ctr">
              <a:buFont typeface="Arial" charset="0"/>
              <a:buNone/>
              <a:defRPr sz="1000" b="1" cap="all"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Dollars</a:t>
            </a:r>
          </a:p>
        </p:txBody>
      </p:sp>
      <p:sp>
        <p:nvSpPr>
          <p:cNvPr id="36" name="Rectangle 35"/>
          <p:cNvSpPr/>
          <p:nvPr userDrawn="1"/>
        </p:nvSpPr>
        <p:spPr>
          <a:xfrm>
            <a:off x="6534364" y="3050491"/>
            <a:ext cx="2060996" cy="1980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7"/>
          <p:cNvSpPr>
            <a:spLocks noGrp="1"/>
          </p:cNvSpPr>
          <p:nvPr>
            <p:ph type="body" sz="quarter" idx="54" hasCustomPrompt="1"/>
          </p:nvPr>
        </p:nvSpPr>
        <p:spPr>
          <a:xfrm>
            <a:off x="6739847" y="3713731"/>
            <a:ext cx="1650030" cy="387607"/>
          </a:xfrm>
          <a:effectLst/>
        </p:spPr>
        <p:txBody>
          <a:bodyPr wrap="square" lIns="0" tIns="0" rIns="0" bIns="0" anchor="t" anchorCtr="0">
            <a:spAutoFit/>
          </a:bodyPr>
          <a:lstStyle>
            <a:lvl1pPr marL="0" indent="0" algn="l">
              <a:spcBef>
                <a:spcPts val="0"/>
              </a:spcBef>
              <a:buFont typeface="Arial" charset="0"/>
              <a:buNone/>
              <a:defRPr sz="11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Dollar amount for each policy</a:t>
            </a:r>
          </a:p>
        </p:txBody>
      </p:sp>
      <p:grpSp>
        <p:nvGrpSpPr>
          <p:cNvPr id="12" name="Group 11"/>
          <p:cNvGrpSpPr/>
          <p:nvPr userDrawn="1"/>
        </p:nvGrpSpPr>
        <p:grpSpPr>
          <a:xfrm>
            <a:off x="2949197" y="3801154"/>
            <a:ext cx="256854" cy="256854"/>
            <a:chOff x="2938409" y="3801154"/>
            <a:chExt cx="256854" cy="256854"/>
          </a:xfrm>
        </p:grpSpPr>
        <p:cxnSp>
          <p:nvCxnSpPr>
            <p:cNvPr id="8" name="Straight Connector 7"/>
            <p:cNvCxnSpPr/>
            <p:nvPr userDrawn="1"/>
          </p:nvCxnSpPr>
          <p:spPr>
            <a:xfrm>
              <a:off x="2938409" y="3801154"/>
              <a:ext cx="256854" cy="25685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2938409" y="3801154"/>
              <a:ext cx="256854" cy="25685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grpSp>
        <p:nvGrpSpPr>
          <p:cNvPr id="51" name="Group 50"/>
          <p:cNvGrpSpPr/>
          <p:nvPr userDrawn="1"/>
        </p:nvGrpSpPr>
        <p:grpSpPr>
          <a:xfrm>
            <a:off x="5910065" y="3873434"/>
            <a:ext cx="320842" cy="112295"/>
            <a:chOff x="5895474" y="3890183"/>
            <a:chExt cx="320842" cy="112295"/>
          </a:xfrm>
        </p:grpSpPr>
        <p:cxnSp>
          <p:nvCxnSpPr>
            <p:cNvPr id="47" name="Straight Connector 46"/>
            <p:cNvCxnSpPr/>
            <p:nvPr userDrawn="1"/>
          </p:nvCxnSpPr>
          <p:spPr>
            <a:xfrm>
              <a:off x="5895474" y="3890183"/>
              <a:ext cx="32084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5895474" y="4002478"/>
              <a:ext cx="32084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555" y="5898939"/>
            <a:ext cx="1463040" cy="929624"/>
          </a:xfrm>
          <a:prstGeom prst="rect">
            <a:avLst/>
          </a:prstGeom>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41" name="Straight Connector 40"/>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rollmentTimeline">
    <p:spTree>
      <p:nvGrpSpPr>
        <p:cNvPr id="1" name=""/>
        <p:cNvGrpSpPr/>
        <p:nvPr/>
      </p:nvGrpSpPr>
      <p:grpSpPr>
        <a:xfrm>
          <a:off x="0" y="0"/>
          <a:ext cx="0" cy="0"/>
          <a:chOff x="0" y="0"/>
          <a:chExt cx="0" cy="0"/>
        </a:xfrm>
      </p:grpSpPr>
      <p:sp>
        <p:nvSpPr>
          <p:cNvPr id="11"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sp>
        <p:nvSpPr>
          <p:cNvPr id="14" name="Title 1"/>
          <p:cNvSpPr>
            <a:spLocks noGrp="1"/>
          </p:cNvSpPr>
          <p:nvPr>
            <p:ph type="title"/>
          </p:nvPr>
        </p:nvSpPr>
        <p:spPr>
          <a:xfrm>
            <a:off x="548640" y="548641"/>
            <a:ext cx="8046720" cy="490904"/>
          </a:xfrm>
          <a:prstGeom prst="rect">
            <a:avLst/>
          </a:prstGeom>
        </p:spPr>
        <p:txBody>
          <a:bodyPr/>
          <a:lstStyle>
            <a:lvl1pPr>
              <a:defRPr/>
            </a:lvl1pPr>
          </a:lstStyle>
          <a:p>
            <a:r>
              <a:rPr lang="en-US" dirty="0"/>
              <a:t>Click to edit Master title style</a:t>
            </a:r>
          </a:p>
        </p:txBody>
      </p:sp>
      <p:cxnSp>
        <p:nvCxnSpPr>
          <p:cNvPr id="16" name="Straight Connector 15"/>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7"/>
          <p:cNvSpPr>
            <a:spLocks noGrp="1"/>
          </p:cNvSpPr>
          <p:nvPr>
            <p:ph type="body" sz="quarter" idx="20" hasCustomPrompt="1"/>
          </p:nvPr>
        </p:nvSpPr>
        <p:spPr>
          <a:xfrm>
            <a:off x="682410" y="2115858"/>
            <a:ext cx="1341805" cy="338554"/>
          </a:xfrm>
          <a:effectLst/>
        </p:spPr>
        <p:txBody>
          <a:bodyPr wrap="square" lIns="0" tIns="0" rIns="0" bIns="0" anchor="t" anchorCtr="0">
            <a:spAutoFit/>
          </a:bodyPr>
          <a:lstStyle>
            <a:lvl1pPr marL="0" indent="0" algn="ctr">
              <a:lnSpc>
                <a:spcPct val="100000"/>
              </a:lnSpc>
              <a:spcBef>
                <a:spcPts val="0"/>
              </a:spcBef>
              <a:buFont typeface="Arial" charset="0"/>
              <a:buNone/>
              <a:defRPr sz="11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Winning the Business</a:t>
            </a:r>
          </a:p>
        </p:txBody>
      </p:sp>
      <p:sp>
        <p:nvSpPr>
          <p:cNvPr id="20" name="Text Placeholder 17"/>
          <p:cNvSpPr>
            <a:spLocks noGrp="1"/>
          </p:cNvSpPr>
          <p:nvPr>
            <p:ph type="body" sz="quarter" idx="21" hasCustomPrompt="1"/>
          </p:nvPr>
        </p:nvSpPr>
        <p:spPr>
          <a:xfrm>
            <a:off x="682410" y="3044631"/>
            <a:ext cx="1341805" cy="1338828"/>
          </a:xfrm>
          <a:effectLst/>
        </p:spPr>
        <p:txBody>
          <a:bodyPr wrap="square" lIns="0" tIns="0" rIns="0" bIns="0" anchor="t" anchorCtr="0">
            <a:spAutoFit/>
          </a:bodyPr>
          <a:lstStyle>
            <a:lvl1pPr marL="0" indent="0" algn="l">
              <a:lnSpc>
                <a:spcPct val="100000"/>
              </a:lnSpc>
              <a:spcBef>
                <a:spcPts val="0"/>
              </a:spcBef>
              <a:spcAft>
                <a:spcPts val="600"/>
              </a:spcAft>
              <a:buFont typeface="Arial" charset="0"/>
              <a:buNone/>
              <a:defRPr sz="9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Determine technology requirements</a:t>
            </a:r>
          </a:p>
          <a:p>
            <a:pPr lvl="0"/>
            <a:r>
              <a:rPr lang="en-US" dirty="0"/>
              <a:t>Review price carrier’s booklet and bill</a:t>
            </a:r>
          </a:p>
          <a:p>
            <a:pPr lvl="0"/>
            <a:r>
              <a:rPr lang="en-US" dirty="0"/>
              <a:t>Develop &amp; present proposals</a:t>
            </a:r>
          </a:p>
          <a:p>
            <a:pPr lvl="0"/>
            <a:r>
              <a:rPr lang="en-US" dirty="0"/>
              <a:t>Produce contracting and appointments</a:t>
            </a:r>
          </a:p>
        </p:txBody>
      </p:sp>
      <p:sp>
        <p:nvSpPr>
          <p:cNvPr id="21" name="Rectangle 20"/>
          <p:cNvSpPr/>
          <p:nvPr userDrawn="1"/>
        </p:nvSpPr>
        <p:spPr>
          <a:xfrm>
            <a:off x="548640" y="5396151"/>
            <a:ext cx="8046720" cy="5664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17"/>
          <p:cNvSpPr>
            <a:spLocks noGrp="1"/>
          </p:cNvSpPr>
          <p:nvPr>
            <p:ph type="body" sz="quarter" idx="22" hasCustomPrompt="1"/>
          </p:nvPr>
        </p:nvSpPr>
        <p:spPr>
          <a:xfrm>
            <a:off x="641828" y="5509686"/>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Issue Date</a:t>
            </a:r>
          </a:p>
        </p:txBody>
      </p:sp>
      <p:sp>
        <p:nvSpPr>
          <p:cNvPr id="23" name="Text Placeholder 17"/>
          <p:cNvSpPr>
            <a:spLocks noGrp="1"/>
          </p:cNvSpPr>
          <p:nvPr>
            <p:ph type="body" sz="quarter" idx="23" hasCustomPrompt="1"/>
          </p:nvPr>
        </p:nvSpPr>
        <p:spPr>
          <a:xfrm>
            <a:off x="641828" y="5676341"/>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is-IS" dirty="0"/>
              <a:t>MM/DD/YYYY</a:t>
            </a:r>
            <a:endParaRPr lang="en-US" dirty="0"/>
          </a:p>
        </p:txBody>
      </p:sp>
      <p:sp>
        <p:nvSpPr>
          <p:cNvPr id="35" name="Text Placeholder 17"/>
          <p:cNvSpPr>
            <a:spLocks noGrp="1"/>
          </p:cNvSpPr>
          <p:nvPr>
            <p:ph type="body" sz="quarter" idx="28" hasCustomPrompt="1"/>
          </p:nvPr>
        </p:nvSpPr>
        <p:spPr>
          <a:xfrm>
            <a:off x="2291754" y="3044631"/>
            <a:ext cx="1341805" cy="2031325"/>
          </a:xfrm>
          <a:effectLst/>
        </p:spPr>
        <p:txBody>
          <a:bodyPr wrap="square" lIns="0" tIns="0" rIns="0" bIns="0" anchor="t" anchorCtr="0">
            <a:spAutoFit/>
          </a:bodyPr>
          <a:lstStyle>
            <a:lvl1pPr marL="0" indent="0" algn="l">
              <a:lnSpc>
                <a:spcPct val="100000"/>
              </a:lnSpc>
              <a:spcBef>
                <a:spcPts val="0"/>
              </a:spcBef>
              <a:spcAft>
                <a:spcPts val="600"/>
              </a:spcAft>
              <a:buFont typeface="Arial" charset="0"/>
              <a:buNone/>
              <a:defRPr sz="9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Nunc </a:t>
            </a:r>
            <a:r>
              <a:rPr lang="en-US" dirty="0" err="1"/>
              <a:t>sagittis</a:t>
            </a:r>
            <a:r>
              <a:rPr lang="en-US" dirty="0"/>
              <a:t> magna </a:t>
            </a:r>
            <a:r>
              <a:rPr lang="en-US" dirty="0" err="1"/>
              <a:t>est</a:t>
            </a:r>
            <a:r>
              <a:rPr lang="en-US" dirty="0"/>
              <a:t>, </a:t>
            </a:r>
            <a:r>
              <a:rPr lang="en-US" dirty="0" err="1"/>
              <a:t>sed</a:t>
            </a:r>
            <a:r>
              <a:rPr lang="en-US" dirty="0"/>
              <a:t> </a:t>
            </a:r>
            <a:r>
              <a:rPr lang="en-US" dirty="0" err="1"/>
              <a:t>blandit</a:t>
            </a:r>
            <a:r>
              <a:rPr lang="en-US" dirty="0"/>
              <a:t> lorem </a:t>
            </a:r>
            <a:r>
              <a:rPr lang="en-US" dirty="0" err="1"/>
              <a:t>eleifend</a:t>
            </a:r>
            <a:r>
              <a:rPr lang="en-US" dirty="0"/>
              <a:t> </a:t>
            </a:r>
            <a:r>
              <a:rPr lang="en-US" dirty="0" err="1"/>
              <a:t>quis</a:t>
            </a:r>
            <a:r>
              <a:rPr lang="en-US" dirty="0"/>
              <a:t>.</a:t>
            </a:r>
          </a:p>
          <a:p>
            <a:pPr lvl="0"/>
            <a:r>
              <a:rPr lang="en-US" dirty="0" err="1"/>
              <a:t>Aenean</a:t>
            </a:r>
            <a:r>
              <a:rPr lang="en-US" dirty="0"/>
              <a:t> </a:t>
            </a:r>
            <a:r>
              <a:rPr lang="en-US" dirty="0" err="1"/>
              <a:t>sed</a:t>
            </a:r>
            <a:r>
              <a:rPr lang="en-US" dirty="0"/>
              <a:t> </a:t>
            </a:r>
            <a:r>
              <a:rPr lang="en-US" dirty="0" err="1"/>
              <a:t>leo</a:t>
            </a:r>
            <a:r>
              <a:rPr lang="en-US" dirty="0"/>
              <a:t> </a:t>
            </a:r>
            <a:r>
              <a:rPr lang="en-US" dirty="0" err="1"/>
              <a:t>tellus</a:t>
            </a:r>
            <a:r>
              <a:rPr lang="en-US" dirty="0"/>
              <a:t>. </a:t>
            </a:r>
            <a:r>
              <a:rPr lang="en-US" dirty="0" err="1"/>
              <a:t>Donec</a:t>
            </a:r>
            <a:r>
              <a:rPr lang="en-US" dirty="0"/>
              <a:t> maximus </a:t>
            </a:r>
            <a:r>
              <a:rPr lang="en-US" dirty="0" err="1"/>
              <a:t>imperdiet</a:t>
            </a:r>
            <a:r>
              <a:rPr lang="en-US" dirty="0"/>
              <a:t> </a:t>
            </a:r>
            <a:r>
              <a:rPr lang="en-US" dirty="0" err="1"/>
              <a:t>mauris</a:t>
            </a:r>
            <a:r>
              <a:rPr lang="en-US" dirty="0"/>
              <a:t>, ac </a:t>
            </a:r>
            <a:r>
              <a:rPr lang="en-US" dirty="0" err="1"/>
              <a:t>vestibulum</a:t>
            </a:r>
            <a:r>
              <a:rPr lang="en-US" dirty="0"/>
              <a:t> </a:t>
            </a:r>
            <a:r>
              <a:rPr lang="en-US" dirty="0" err="1"/>
              <a:t>purus</a:t>
            </a:r>
            <a:r>
              <a:rPr lang="en-US" dirty="0"/>
              <a:t> </a:t>
            </a:r>
            <a:r>
              <a:rPr lang="en-US" dirty="0" err="1"/>
              <a:t>vulputate</a:t>
            </a:r>
            <a:r>
              <a:rPr lang="en-US" dirty="0"/>
              <a:t> </a:t>
            </a:r>
            <a:r>
              <a:rPr lang="en-US" dirty="0" err="1"/>
              <a:t>sagittis</a:t>
            </a:r>
            <a:r>
              <a:rPr lang="en-US" dirty="0"/>
              <a:t>. </a:t>
            </a:r>
          </a:p>
          <a:p>
            <a:pPr lvl="0"/>
            <a:r>
              <a:rPr lang="en-US" dirty="0" err="1"/>
              <a:t>Aenean</a:t>
            </a:r>
            <a:r>
              <a:rPr lang="en-US" dirty="0"/>
              <a:t> at maximus nisi. </a:t>
            </a:r>
            <a:r>
              <a:rPr lang="en-US" dirty="0" err="1"/>
              <a:t>Nulla</a:t>
            </a:r>
            <a:r>
              <a:rPr lang="en-US" dirty="0"/>
              <a:t> </a:t>
            </a:r>
            <a:r>
              <a:rPr lang="en-US" dirty="0" err="1"/>
              <a:t>eu</a:t>
            </a:r>
            <a:r>
              <a:rPr lang="en-US" dirty="0"/>
              <a:t> </a:t>
            </a:r>
            <a:r>
              <a:rPr lang="en-US" dirty="0" err="1"/>
              <a:t>tristique</a:t>
            </a:r>
            <a:r>
              <a:rPr lang="en-US" dirty="0"/>
              <a:t> </a:t>
            </a:r>
            <a:r>
              <a:rPr lang="en-US" dirty="0" err="1"/>
              <a:t>nunc</a:t>
            </a:r>
            <a:r>
              <a:rPr lang="en-US" dirty="0"/>
              <a:t>. </a:t>
            </a:r>
            <a:r>
              <a:rPr lang="en-US" dirty="0" err="1"/>
              <a:t>Cras</a:t>
            </a:r>
            <a:r>
              <a:rPr lang="en-US" dirty="0"/>
              <a:t> dui </a:t>
            </a:r>
            <a:r>
              <a:rPr lang="en-US" dirty="0" err="1"/>
              <a:t>sem</a:t>
            </a:r>
            <a:r>
              <a:rPr lang="en-US" dirty="0"/>
              <a:t>, semper in </a:t>
            </a:r>
            <a:r>
              <a:rPr lang="en-US" dirty="0" err="1"/>
              <a:t>arcu</a:t>
            </a:r>
            <a:r>
              <a:rPr lang="en-US" dirty="0"/>
              <a:t> at, </a:t>
            </a:r>
            <a:r>
              <a:rPr lang="en-US" dirty="0" err="1"/>
              <a:t>dignissim</a:t>
            </a:r>
            <a:r>
              <a:rPr lang="en-US" dirty="0"/>
              <a:t> </a:t>
            </a:r>
            <a:r>
              <a:rPr lang="en-US" dirty="0" err="1"/>
              <a:t>iaculis</a:t>
            </a:r>
            <a:r>
              <a:rPr lang="en-US" dirty="0"/>
              <a:t> </a:t>
            </a:r>
            <a:r>
              <a:rPr lang="en-US" dirty="0" err="1"/>
              <a:t>eros</a:t>
            </a:r>
            <a:r>
              <a:rPr lang="en-US" dirty="0"/>
              <a:t>.</a:t>
            </a:r>
          </a:p>
          <a:p>
            <a:pPr lvl="0"/>
            <a:r>
              <a:rPr lang="en-US" dirty="0" err="1"/>
              <a:t>Cras</a:t>
            </a:r>
            <a:r>
              <a:rPr lang="en-US" dirty="0"/>
              <a:t> at </a:t>
            </a:r>
            <a:r>
              <a:rPr lang="en-US" dirty="0" err="1"/>
              <a:t>ultricies</a:t>
            </a:r>
            <a:r>
              <a:rPr lang="en-US" dirty="0"/>
              <a:t> </a:t>
            </a:r>
            <a:r>
              <a:rPr lang="en-US" dirty="0" err="1"/>
              <a:t>nisl</a:t>
            </a:r>
            <a:r>
              <a:rPr lang="en-US" dirty="0"/>
              <a:t>.</a:t>
            </a:r>
          </a:p>
        </p:txBody>
      </p:sp>
      <p:sp>
        <p:nvSpPr>
          <p:cNvPr id="36" name="Text Placeholder 17"/>
          <p:cNvSpPr>
            <a:spLocks noGrp="1"/>
          </p:cNvSpPr>
          <p:nvPr>
            <p:ph type="body" sz="quarter" idx="29" hasCustomPrompt="1"/>
          </p:nvPr>
        </p:nvSpPr>
        <p:spPr>
          <a:xfrm>
            <a:off x="3901098" y="3044631"/>
            <a:ext cx="1341805" cy="2031325"/>
          </a:xfrm>
          <a:effectLst/>
        </p:spPr>
        <p:txBody>
          <a:bodyPr wrap="square" lIns="0" tIns="0" rIns="0" bIns="0" anchor="t" anchorCtr="0">
            <a:spAutoFit/>
          </a:bodyPr>
          <a:lstStyle>
            <a:lvl1pPr marL="0" indent="0" algn="l">
              <a:lnSpc>
                <a:spcPct val="100000"/>
              </a:lnSpc>
              <a:spcBef>
                <a:spcPts val="0"/>
              </a:spcBef>
              <a:spcAft>
                <a:spcPts val="600"/>
              </a:spcAft>
              <a:buFont typeface="Arial" charset="0"/>
              <a:buNone/>
              <a:defRPr sz="9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err="1"/>
              <a:t>Aliquam</a:t>
            </a:r>
            <a:r>
              <a:rPr lang="en-US" dirty="0"/>
              <a:t> </a:t>
            </a:r>
            <a:r>
              <a:rPr lang="en-US" dirty="0" err="1"/>
              <a:t>sem</a:t>
            </a:r>
            <a:r>
              <a:rPr lang="en-US" dirty="0"/>
              <a:t> </a:t>
            </a:r>
            <a:r>
              <a:rPr lang="en-US" dirty="0" err="1"/>
              <a:t>urna</a:t>
            </a:r>
            <a:r>
              <a:rPr lang="en-US" dirty="0"/>
              <a:t>, </a:t>
            </a:r>
            <a:r>
              <a:rPr lang="en-US" dirty="0" err="1"/>
              <a:t>bibendum</a:t>
            </a:r>
            <a:r>
              <a:rPr lang="en-US" dirty="0"/>
              <a:t> a </a:t>
            </a:r>
            <a:r>
              <a:rPr lang="en-US" dirty="0" err="1"/>
              <a:t>consequat</a:t>
            </a:r>
            <a:r>
              <a:rPr lang="en-US" dirty="0"/>
              <a:t> id, </a:t>
            </a:r>
            <a:r>
              <a:rPr lang="en-US" dirty="0" err="1"/>
              <a:t>feugiat</a:t>
            </a:r>
            <a:r>
              <a:rPr lang="en-US" dirty="0"/>
              <a:t> non </a:t>
            </a:r>
            <a:r>
              <a:rPr lang="en-US" dirty="0" err="1"/>
              <a:t>tortor</a:t>
            </a:r>
            <a:r>
              <a:rPr lang="en-US" dirty="0"/>
              <a:t>. </a:t>
            </a:r>
          </a:p>
          <a:p>
            <a:pPr lvl="0"/>
            <a:r>
              <a:rPr lang="en-US" dirty="0" err="1"/>
              <a:t>Quisque</a:t>
            </a:r>
            <a:r>
              <a:rPr lang="en-US" dirty="0"/>
              <a:t> </a:t>
            </a:r>
            <a:r>
              <a:rPr lang="en-US" dirty="0" err="1"/>
              <a:t>nec</a:t>
            </a:r>
            <a:r>
              <a:rPr lang="en-US" dirty="0"/>
              <a:t> </a:t>
            </a:r>
            <a:r>
              <a:rPr lang="en-US" dirty="0" err="1"/>
              <a:t>erat</a:t>
            </a:r>
            <a:r>
              <a:rPr lang="en-US" dirty="0"/>
              <a:t> vitae </a:t>
            </a:r>
            <a:r>
              <a:rPr lang="en-US" dirty="0" err="1"/>
              <a:t>elit</a:t>
            </a:r>
            <a:r>
              <a:rPr lang="en-US" dirty="0"/>
              <a:t> </a:t>
            </a:r>
            <a:r>
              <a:rPr lang="en-US" dirty="0" err="1"/>
              <a:t>dignissim</a:t>
            </a:r>
            <a:r>
              <a:rPr lang="en-US" dirty="0"/>
              <a:t> maximus. </a:t>
            </a:r>
            <a:r>
              <a:rPr lang="en-US" dirty="0" err="1"/>
              <a:t>Duis</a:t>
            </a:r>
            <a:r>
              <a:rPr lang="en-US" dirty="0"/>
              <a:t> </a:t>
            </a:r>
            <a:r>
              <a:rPr lang="en-US" dirty="0" err="1"/>
              <a:t>lacinia</a:t>
            </a:r>
            <a:r>
              <a:rPr lang="en-US" dirty="0"/>
              <a:t> </a:t>
            </a:r>
            <a:r>
              <a:rPr lang="en-US" dirty="0" err="1"/>
              <a:t>felis</a:t>
            </a:r>
            <a:r>
              <a:rPr lang="en-US" dirty="0"/>
              <a:t> lacus, </a:t>
            </a:r>
            <a:r>
              <a:rPr lang="en-US" dirty="0" err="1"/>
              <a:t>tristique</a:t>
            </a:r>
            <a:r>
              <a:rPr lang="en-US" dirty="0"/>
              <a:t> </a:t>
            </a:r>
            <a:r>
              <a:rPr lang="en-US" dirty="0" err="1"/>
              <a:t>feugiat</a:t>
            </a:r>
            <a:r>
              <a:rPr lang="en-US" dirty="0"/>
              <a:t> </a:t>
            </a:r>
            <a:r>
              <a:rPr lang="en-US" dirty="0" err="1"/>
              <a:t>orci</a:t>
            </a:r>
            <a:r>
              <a:rPr lang="en-US" dirty="0"/>
              <a:t> </a:t>
            </a:r>
            <a:r>
              <a:rPr lang="en-US" dirty="0" err="1"/>
              <a:t>vehicula</a:t>
            </a:r>
            <a:r>
              <a:rPr lang="en-US" dirty="0"/>
              <a:t> </a:t>
            </a:r>
            <a:r>
              <a:rPr lang="en-US" dirty="0" err="1"/>
              <a:t>eget</a:t>
            </a:r>
            <a:r>
              <a:rPr lang="en-US" dirty="0"/>
              <a:t>. </a:t>
            </a:r>
          </a:p>
          <a:p>
            <a:pPr lvl="0"/>
            <a:r>
              <a:rPr lang="en-US" dirty="0"/>
              <a:t>In ipsum </a:t>
            </a:r>
            <a:r>
              <a:rPr lang="en-US" dirty="0" err="1"/>
              <a:t>erat</a:t>
            </a:r>
            <a:r>
              <a:rPr lang="en-US" dirty="0"/>
              <a:t>, semper </a:t>
            </a:r>
            <a:r>
              <a:rPr lang="en-US" dirty="0" err="1"/>
              <a:t>quis</a:t>
            </a:r>
            <a:r>
              <a:rPr lang="en-US" dirty="0"/>
              <a:t> dictum et, </a:t>
            </a:r>
            <a:r>
              <a:rPr lang="en-US" dirty="0" err="1"/>
              <a:t>tempor</a:t>
            </a:r>
            <a:r>
              <a:rPr lang="en-US" dirty="0"/>
              <a:t> a quam.</a:t>
            </a:r>
          </a:p>
          <a:p>
            <a:pPr lvl="0"/>
            <a:r>
              <a:rPr lang="en-US" dirty="0"/>
              <a:t>Integer </a:t>
            </a:r>
            <a:r>
              <a:rPr lang="en-US" dirty="0" err="1"/>
              <a:t>quis</a:t>
            </a:r>
            <a:r>
              <a:rPr lang="en-US" dirty="0"/>
              <a:t> nisi ligula. </a:t>
            </a:r>
            <a:r>
              <a:rPr lang="en-US" dirty="0" err="1"/>
              <a:t>Suspendisse</a:t>
            </a:r>
            <a:r>
              <a:rPr lang="en-US" dirty="0"/>
              <a:t> </a:t>
            </a:r>
            <a:r>
              <a:rPr lang="en-US" dirty="0" err="1"/>
              <a:t>molestie</a:t>
            </a:r>
            <a:r>
              <a:rPr lang="en-US" dirty="0"/>
              <a:t> </a:t>
            </a:r>
            <a:r>
              <a:rPr lang="en-US" dirty="0" err="1"/>
              <a:t>porttitor</a:t>
            </a:r>
            <a:r>
              <a:rPr lang="en-US" dirty="0"/>
              <a:t> </a:t>
            </a:r>
            <a:r>
              <a:rPr lang="en-US" dirty="0" err="1"/>
              <a:t>molestie</a:t>
            </a:r>
            <a:r>
              <a:rPr lang="en-US" dirty="0"/>
              <a:t>.</a:t>
            </a:r>
          </a:p>
        </p:txBody>
      </p:sp>
      <p:sp>
        <p:nvSpPr>
          <p:cNvPr id="37" name="Text Placeholder 17"/>
          <p:cNvSpPr>
            <a:spLocks noGrp="1"/>
          </p:cNvSpPr>
          <p:nvPr>
            <p:ph type="body" sz="quarter" idx="30" hasCustomPrompt="1"/>
          </p:nvPr>
        </p:nvSpPr>
        <p:spPr>
          <a:xfrm>
            <a:off x="5510442" y="3044631"/>
            <a:ext cx="1341805" cy="2169825"/>
          </a:xfrm>
          <a:effectLst/>
        </p:spPr>
        <p:txBody>
          <a:bodyPr wrap="square" lIns="0" tIns="0" rIns="0" bIns="0" anchor="t" anchorCtr="0">
            <a:spAutoFit/>
          </a:bodyPr>
          <a:lstStyle>
            <a:lvl1pPr marL="0" indent="0" algn="l">
              <a:lnSpc>
                <a:spcPct val="100000"/>
              </a:lnSpc>
              <a:spcBef>
                <a:spcPts val="0"/>
              </a:spcBef>
              <a:spcAft>
                <a:spcPts val="600"/>
              </a:spcAft>
              <a:buFont typeface="Arial" charset="0"/>
              <a:buNone/>
              <a:defRPr sz="9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err="1"/>
              <a:t>Phasellus</a:t>
            </a:r>
            <a:r>
              <a:rPr lang="en-US" dirty="0"/>
              <a:t> </a:t>
            </a:r>
            <a:r>
              <a:rPr lang="en-US" dirty="0" err="1"/>
              <a:t>lacinia</a:t>
            </a:r>
            <a:r>
              <a:rPr lang="en-US" dirty="0"/>
              <a:t> </a:t>
            </a:r>
            <a:r>
              <a:rPr lang="en-US" dirty="0" err="1"/>
              <a:t>ornare</a:t>
            </a:r>
            <a:r>
              <a:rPr lang="en-US" dirty="0"/>
              <a:t> nisi, </a:t>
            </a:r>
            <a:r>
              <a:rPr lang="en-US" dirty="0" err="1"/>
              <a:t>quis</a:t>
            </a:r>
            <a:r>
              <a:rPr lang="en-US" dirty="0"/>
              <a:t> </a:t>
            </a:r>
            <a:r>
              <a:rPr lang="en-US" dirty="0" err="1"/>
              <a:t>elementum</a:t>
            </a:r>
            <a:r>
              <a:rPr lang="en-US" dirty="0"/>
              <a:t> </a:t>
            </a:r>
            <a:r>
              <a:rPr lang="en-US" dirty="0" err="1"/>
              <a:t>nulla</a:t>
            </a:r>
            <a:r>
              <a:rPr lang="en-US" dirty="0"/>
              <a:t> gravida </a:t>
            </a:r>
            <a:r>
              <a:rPr lang="en-US" dirty="0" err="1"/>
              <a:t>quis</a:t>
            </a:r>
            <a:r>
              <a:rPr lang="en-US" dirty="0"/>
              <a:t>.</a:t>
            </a:r>
          </a:p>
          <a:p>
            <a:pPr lvl="0"/>
            <a:r>
              <a:rPr lang="en-US" dirty="0"/>
              <a:t>Maecenas </a:t>
            </a:r>
            <a:r>
              <a:rPr lang="en-US" dirty="0" err="1"/>
              <a:t>consequat</a:t>
            </a:r>
            <a:r>
              <a:rPr lang="en-US" dirty="0"/>
              <a:t> </a:t>
            </a:r>
            <a:r>
              <a:rPr lang="en-US" dirty="0" err="1"/>
              <a:t>justo</a:t>
            </a:r>
            <a:r>
              <a:rPr lang="en-US" dirty="0"/>
              <a:t> non </a:t>
            </a:r>
            <a:r>
              <a:rPr lang="en-US" dirty="0" err="1"/>
              <a:t>sapien</a:t>
            </a:r>
            <a:r>
              <a:rPr lang="en-US" dirty="0"/>
              <a:t> </a:t>
            </a:r>
            <a:r>
              <a:rPr lang="en-US" dirty="0" err="1"/>
              <a:t>aliquam</a:t>
            </a:r>
            <a:r>
              <a:rPr lang="en-US" dirty="0"/>
              <a:t> dictum. </a:t>
            </a:r>
            <a:r>
              <a:rPr lang="en-US" dirty="0" err="1"/>
              <a:t>Phasellus</a:t>
            </a:r>
            <a:r>
              <a:rPr lang="en-US" dirty="0"/>
              <a:t> </a:t>
            </a:r>
            <a:r>
              <a:rPr lang="en-US" dirty="0" err="1"/>
              <a:t>ultrices</a:t>
            </a:r>
            <a:r>
              <a:rPr lang="en-US" dirty="0"/>
              <a:t> </a:t>
            </a:r>
            <a:r>
              <a:rPr lang="en-US" dirty="0" err="1"/>
              <a:t>tellus</a:t>
            </a:r>
            <a:r>
              <a:rPr lang="en-US" dirty="0"/>
              <a:t> </a:t>
            </a:r>
            <a:r>
              <a:rPr lang="en-US" dirty="0" err="1"/>
              <a:t>sed</a:t>
            </a:r>
            <a:r>
              <a:rPr lang="en-US" dirty="0"/>
              <a:t> </a:t>
            </a:r>
            <a:r>
              <a:rPr lang="en-US" dirty="0" err="1"/>
              <a:t>justo</a:t>
            </a:r>
            <a:r>
              <a:rPr lang="en-US" dirty="0"/>
              <a:t> </a:t>
            </a:r>
            <a:r>
              <a:rPr lang="en-US" dirty="0" err="1"/>
              <a:t>lacinia</a:t>
            </a:r>
            <a:r>
              <a:rPr lang="en-US" dirty="0"/>
              <a:t> </a:t>
            </a:r>
            <a:r>
              <a:rPr lang="en-US" dirty="0" err="1"/>
              <a:t>tristique</a:t>
            </a:r>
            <a:r>
              <a:rPr lang="en-US" dirty="0"/>
              <a:t>.</a:t>
            </a:r>
          </a:p>
          <a:p>
            <a:pPr lvl="0"/>
            <a:r>
              <a:rPr lang="en-US" dirty="0" err="1"/>
              <a:t>Sed</a:t>
            </a:r>
            <a:r>
              <a:rPr lang="en-US" dirty="0"/>
              <a:t> sit </a:t>
            </a:r>
            <a:r>
              <a:rPr lang="en-US" dirty="0" err="1"/>
              <a:t>amet</a:t>
            </a:r>
            <a:r>
              <a:rPr lang="en-US" dirty="0"/>
              <a:t> </a:t>
            </a:r>
            <a:r>
              <a:rPr lang="en-US" dirty="0" err="1"/>
              <a:t>sapien</a:t>
            </a:r>
            <a:r>
              <a:rPr lang="en-US" dirty="0"/>
              <a:t> </a:t>
            </a:r>
            <a:r>
              <a:rPr lang="en-US" dirty="0" err="1"/>
              <a:t>eu</a:t>
            </a:r>
            <a:r>
              <a:rPr lang="en-US" dirty="0"/>
              <a:t> </a:t>
            </a:r>
            <a:r>
              <a:rPr lang="en-US" dirty="0" err="1"/>
              <a:t>metus</a:t>
            </a:r>
            <a:r>
              <a:rPr lang="en-US" dirty="0"/>
              <a:t> </a:t>
            </a:r>
            <a:r>
              <a:rPr lang="en-US" dirty="0" err="1"/>
              <a:t>facilisis</a:t>
            </a:r>
            <a:r>
              <a:rPr lang="en-US" dirty="0"/>
              <a:t> </a:t>
            </a:r>
            <a:r>
              <a:rPr lang="en-US" dirty="0" err="1"/>
              <a:t>lacinia</a:t>
            </a:r>
            <a:r>
              <a:rPr lang="en-US" dirty="0"/>
              <a:t>. </a:t>
            </a:r>
            <a:r>
              <a:rPr lang="en-US" dirty="0" err="1"/>
              <a:t>Phasellus</a:t>
            </a:r>
            <a:r>
              <a:rPr lang="en-US" dirty="0"/>
              <a:t> </a:t>
            </a:r>
            <a:r>
              <a:rPr lang="en-US" dirty="0" err="1"/>
              <a:t>sed</a:t>
            </a:r>
            <a:r>
              <a:rPr lang="en-US" dirty="0"/>
              <a:t> </a:t>
            </a:r>
            <a:r>
              <a:rPr lang="en-US" dirty="0" err="1"/>
              <a:t>nisl</a:t>
            </a:r>
            <a:r>
              <a:rPr lang="en-US" dirty="0"/>
              <a:t> </a:t>
            </a:r>
            <a:r>
              <a:rPr lang="en-US" dirty="0" err="1"/>
              <a:t>volutpat</a:t>
            </a:r>
            <a:r>
              <a:rPr lang="en-US" dirty="0"/>
              <a:t> </a:t>
            </a:r>
            <a:r>
              <a:rPr lang="en-US" dirty="0" err="1"/>
              <a:t>urna</a:t>
            </a:r>
            <a:r>
              <a:rPr lang="en-US" dirty="0"/>
              <a:t> </a:t>
            </a:r>
            <a:r>
              <a:rPr lang="en-US" dirty="0" err="1"/>
              <a:t>tincidunt</a:t>
            </a:r>
            <a:r>
              <a:rPr lang="en-US" dirty="0"/>
              <a:t> </a:t>
            </a:r>
            <a:r>
              <a:rPr lang="en-US" dirty="0" err="1"/>
              <a:t>sollicitudin</a:t>
            </a:r>
            <a:r>
              <a:rPr lang="en-US" dirty="0"/>
              <a:t> </a:t>
            </a:r>
            <a:r>
              <a:rPr lang="en-US" dirty="0" err="1"/>
              <a:t>quis</a:t>
            </a:r>
            <a:r>
              <a:rPr lang="en-US" dirty="0"/>
              <a:t> non mi. </a:t>
            </a:r>
          </a:p>
          <a:p>
            <a:pPr lvl="0"/>
            <a:r>
              <a:rPr lang="en-US" dirty="0" err="1"/>
              <a:t>Aenean</a:t>
            </a:r>
            <a:r>
              <a:rPr lang="en-US" dirty="0"/>
              <a:t> a </a:t>
            </a:r>
            <a:r>
              <a:rPr lang="en-US" dirty="0" err="1"/>
              <a:t>pulvinar</a:t>
            </a:r>
            <a:r>
              <a:rPr lang="en-US" dirty="0"/>
              <a:t> </a:t>
            </a:r>
            <a:r>
              <a:rPr lang="en-US" dirty="0" err="1"/>
              <a:t>massa</a:t>
            </a:r>
            <a:r>
              <a:rPr lang="en-US" dirty="0"/>
              <a:t>.</a:t>
            </a:r>
          </a:p>
        </p:txBody>
      </p:sp>
      <p:sp>
        <p:nvSpPr>
          <p:cNvPr id="38" name="Text Placeholder 17"/>
          <p:cNvSpPr>
            <a:spLocks noGrp="1"/>
          </p:cNvSpPr>
          <p:nvPr>
            <p:ph type="body" sz="quarter" idx="31" hasCustomPrompt="1"/>
          </p:nvPr>
        </p:nvSpPr>
        <p:spPr>
          <a:xfrm>
            <a:off x="7119786" y="3044631"/>
            <a:ext cx="1341805" cy="1538883"/>
          </a:xfrm>
          <a:effectLst/>
        </p:spPr>
        <p:txBody>
          <a:bodyPr wrap="square" lIns="0" tIns="0" rIns="0" bIns="0" anchor="t" anchorCtr="0">
            <a:spAutoFit/>
          </a:bodyPr>
          <a:lstStyle>
            <a:lvl1pPr marL="0" indent="0" algn="l">
              <a:lnSpc>
                <a:spcPct val="100000"/>
              </a:lnSpc>
              <a:spcBef>
                <a:spcPts val="0"/>
              </a:spcBef>
              <a:spcAft>
                <a:spcPts val="600"/>
              </a:spcAft>
              <a:buFont typeface="Arial" charset="0"/>
              <a:buNone/>
              <a:defRPr sz="900" b="0" cap="none" baseline="0">
                <a:solidFill>
                  <a:schemeClr val="tx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Maecenas at lacus </a:t>
            </a:r>
            <a:r>
              <a:rPr lang="en-US" dirty="0" err="1"/>
              <a:t>nec</a:t>
            </a:r>
            <a:r>
              <a:rPr lang="en-US" dirty="0"/>
              <a:t> </a:t>
            </a:r>
            <a:r>
              <a:rPr lang="en-US" dirty="0" err="1"/>
              <a:t>metus</a:t>
            </a:r>
            <a:r>
              <a:rPr lang="en-US" dirty="0"/>
              <a:t> </a:t>
            </a:r>
            <a:r>
              <a:rPr lang="en-US" dirty="0" err="1"/>
              <a:t>ullamcorper</a:t>
            </a:r>
            <a:r>
              <a:rPr lang="en-US" dirty="0"/>
              <a:t> </a:t>
            </a:r>
            <a:r>
              <a:rPr lang="en-US" dirty="0" err="1"/>
              <a:t>facilisis</a:t>
            </a:r>
            <a:r>
              <a:rPr lang="en-US" dirty="0"/>
              <a:t>.</a:t>
            </a:r>
          </a:p>
          <a:p>
            <a:pPr lvl="0"/>
            <a:r>
              <a:rPr lang="en-US" dirty="0"/>
              <a:t>Integer </a:t>
            </a:r>
            <a:r>
              <a:rPr lang="en-US" dirty="0" err="1"/>
              <a:t>eu</a:t>
            </a:r>
            <a:r>
              <a:rPr lang="en-US" dirty="0"/>
              <a:t> </a:t>
            </a:r>
            <a:r>
              <a:rPr lang="en-US" dirty="0" err="1"/>
              <a:t>tellus</a:t>
            </a:r>
            <a:r>
              <a:rPr lang="en-US" dirty="0"/>
              <a:t> </a:t>
            </a:r>
            <a:r>
              <a:rPr lang="en-US" dirty="0" err="1"/>
              <a:t>turpis</a:t>
            </a:r>
            <a:r>
              <a:rPr lang="en-US" dirty="0"/>
              <a:t>. </a:t>
            </a:r>
            <a:r>
              <a:rPr lang="en-US" dirty="0" err="1"/>
              <a:t>Vivamus</a:t>
            </a:r>
            <a:r>
              <a:rPr lang="en-US" dirty="0"/>
              <a:t> convallis </a:t>
            </a:r>
            <a:r>
              <a:rPr lang="en-US" dirty="0" err="1"/>
              <a:t>felis</a:t>
            </a:r>
            <a:r>
              <a:rPr lang="en-US" dirty="0"/>
              <a:t> </a:t>
            </a:r>
            <a:r>
              <a:rPr lang="en-US" dirty="0" err="1"/>
              <a:t>enim</a:t>
            </a:r>
            <a:r>
              <a:rPr lang="en-US" dirty="0"/>
              <a:t>, </a:t>
            </a:r>
            <a:r>
              <a:rPr lang="en-US" dirty="0" err="1"/>
              <a:t>quis</a:t>
            </a:r>
            <a:r>
              <a:rPr lang="en-US" dirty="0"/>
              <a:t> </a:t>
            </a:r>
            <a:r>
              <a:rPr lang="en-US" dirty="0" err="1"/>
              <a:t>euismod</a:t>
            </a:r>
            <a:r>
              <a:rPr lang="en-US" dirty="0"/>
              <a:t> </a:t>
            </a:r>
            <a:r>
              <a:rPr lang="en-US" dirty="0" err="1"/>
              <a:t>lectus</a:t>
            </a:r>
            <a:r>
              <a:rPr lang="en-US" dirty="0"/>
              <a:t> </a:t>
            </a:r>
            <a:r>
              <a:rPr lang="en-US" dirty="0" err="1"/>
              <a:t>mattis</a:t>
            </a:r>
            <a:r>
              <a:rPr lang="en-US" dirty="0"/>
              <a:t> at.</a:t>
            </a:r>
          </a:p>
          <a:p>
            <a:pPr lvl="0"/>
            <a:r>
              <a:rPr lang="en-US" dirty="0"/>
              <a:t>Integer ipsum mi, </a:t>
            </a:r>
            <a:r>
              <a:rPr lang="en-US" dirty="0" err="1"/>
              <a:t>suscipit</a:t>
            </a:r>
            <a:r>
              <a:rPr lang="en-US" dirty="0"/>
              <a:t> in </a:t>
            </a:r>
            <a:r>
              <a:rPr lang="en-US" dirty="0" err="1"/>
              <a:t>sapien</a:t>
            </a:r>
            <a:r>
              <a:rPr lang="en-US" dirty="0"/>
              <a:t> </a:t>
            </a:r>
            <a:r>
              <a:rPr lang="en-US" dirty="0" err="1"/>
              <a:t>nec</a:t>
            </a:r>
            <a:r>
              <a:rPr lang="en-US" dirty="0"/>
              <a:t>, </a:t>
            </a:r>
            <a:r>
              <a:rPr lang="en-US" dirty="0" err="1"/>
              <a:t>euismod</a:t>
            </a:r>
            <a:r>
              <a:rPr lang="en-US" dirty="0"/>
              <a:t> </a:t>
            </a:r>
            <a:r>
              <a:rPr lang="en-US" dirty="0" err="1"/>
              <a:t>blandit</a:t>
            </a:r>
            <a:r>
              <a:rPr lang="en-US" dirty="0"/>
              <a:t> </a:t>
            </a:r>
            <a:r>
              <a:rPr lang="en-US" dirty="0" err="1"/>
              <a:t>sapien</a:t>
            </a:r>
            <a:r>
              <a:rPr lang="en-US" dirty="0"/>
              <a:t>.</a:t>
            </a:r>
          </a:p>
        </p:txBody>
      </p:sp>
      <p:sp>
        <p:nvSpPr>
          <p:cNvPr id="39" name="Text Placeholder 17"/>
          <p:cNvSpPr>
            <a:spLocks noGrp="1"/>
          </p:cNvSpPr>
          <p:nvPr>
            <p:ph type="body" sz="quarter" idx="32" hasCustomPrompt="1"/>
          </p:nvPr>
        </p:nvSpPr>
        <p:spPr>
          <a:xfrm>
            <a:off x="2291753" y="2115858"/>
            <a:ext cx="1341805" cy="169277"/>
          </a:xfrm>
          <a:effectLst/>
        </p:spPr>
        <p:txBody>
          <a:bodyPr wrap="square" lIns="0" tIns="0" rIns="0" bIns="0" anchor="t" anchorCtr="0">
            <a:spAutoFit/>
          </a:bodyPr>
          <a:lstStyle>
            <a:lvl1pPr marL="0" indent="0" algn="ctr">
              <a:lnSpc>
                <a:spcPct val="100000"/>
              </a:lnSpc>
              <a:spcBef>
                <a:spcPts val="0"/>
              </a:spcBef>
              <a:buFont typeface="Arial" charset="0"/>
              <a:buNone/>
              <a:defRPr sz="11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Preparation</a:t>
            </a:r>
          </a:p>
        </p:txBody>
      </p:sp>
      <p:sp>
        <p:nvSpPr>
          <p:cNvPr id="40" name="Text Placeholder 17"/>
          <p:cNvSpPr>
            <a:spLocks noGrp="1"/>
          </p:cNvSpPr>
          <p:nvPr>
            <p:ph type="body" sz="quarter" idx="33" hasCustomPrompt="1"/>
          </p:nvPr>
        </p:nvSpPr>
        <p:spPr>
          <a:xfrm>
            <a:off x="3901098" y="2115858"/>
            <a:ext cx="1341805" cy="169277"/>
          </a:xfrm>
          <a:effectLst/>
        </p:spPr>
        <p:txBody>
          <a:bodyPr wrap="square" lIns="0" tIns="0" rIns="0" bIns="0" anchor="t" anchorCtr="0">
            <a:spAutoFit/>
          </a:bodyPr>
          <a:lstStyle>
            <a:lvl1pPr marL="0" indent="0" algn="ctr">
              <a:lnSpc>
                <a:spcPct val="100000"/>
              </a:lnSpc>
              <a:spcBef>
                <a:spcPts val="0"/>
              </a:spcBef>
              <a:buFont typeface="Arial" charset="0"/>
              <a:buNone/>
              <a:defRPr sz="11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Implementation</a:t>
            </a:r>
          </a:p>
        </p:txBody>
      </p:sp>
      <p:sp>
        <p:nvSpPr>
          <p:cNvPr id="41" name="Text Placeholder 17"/>
          <p:cNvSpPr>
            <a:spLocks noGrp="1"/>
          </p:cNvSpPr>
          <p:nvPr>
            <p:ph type="body" sz="quarter" idx="34" hasCustomPrompt="1"/>
          </p:nvPr>
        </p:nvSpPr>
        <p:spPr>
          <a:xfrm>
            <a:off x="5510441" y="2115858"/>
            <a:ext cx="1341805" cy="169277"/>
          </a:xfrm>
          <a:effectLst/>
        </p:spPr>
        <p:txBody>
          <a:bodyPr wrap="square" lIns="0" tIns="0" rIns="0" bIns="0" anchor="t" anchorCtr="0">
            <a:spAutoFit/>
          </a:bodyPr>
          <a:lstStyle>
            <a:lvl1pPr marL="0" indent="0" algn="ctr">
              <a:lnSpc>
                <a:spcPct val="100000"/>
              </a:lnSpc>
              <a:spcBef>
                <a:spcPts val="0"/>
              </a:spcBef>
              <a:buFont typeface="Arial" charset="0"/>
              <a:buNone/>
              <a:defRPr sz="11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Finalization</a:t>
            </a:r>
          </a:p>
        </p:txBody>
      </p:sp>
      <p:sp>
        <p:nvSpPr>
          <p:cNvPr id="42" name="Text Placeholder 17"/>
          <p:cNvSpPr>
            <a:spLocks noGrp="1"/>
          </p:cNvSpPr>
          <p:nvPr>
            <p:ph type="body" sz="quarter" idx="35" hasCustomPrompt="1"/>
          </p:nvPr>
        </p:nvSpPr>
        <p:spPr>
          <a:xfrm>
            <a:off x="7119786" y="2115858"/>
            <a:ext cx="1341805" cy="169277"/>
          </a:xfrm>
          <a:effectLst/>
        </p:spPr>
        <p:txBody>
          <a:bodyPr wrap="square" lIns="0" tIns="0" rIns="0" bIns="0" anchor="t" anchorCtr="0">
            <a:spAutoFit/>
          </a:bodyPr>
          <a:lstStyle>
            <a:lvl1pPr marL="0" indent="0" algn="ctr">
              <a:lnSpc>
                <a:spcPct val="100000"/>
              </a:lnSpc>
              <a:spcBef>
                <a:spcPts val="0"/>
              </a:spcBef>
              <a:buFont typeface="Arial" charset="0"/>
              <a:buNone/>
              <a:defRPr sz="1100" b="0" cap="all" baseline="0">
                <a:solidFill>
                  <a:schemeClr val="tx2"/>
                </a:solidFill>
                <a:latin typeface="Times New Roman" charset="0"/>
                <a:ea typeface="Times New Roman" charset="0"/>
                <a:cs typeface="Times New Roman"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Support</a:t>
            </a:r>
          </a:p>
        </p:txBody>
      </p:sp>
      <p:cxnSp>
        <p:nvCxnSpPr>
          <p:cNvPr id="5" name="Straight Connector 4"/>
          <p:cNvCxnSpPr/>
          <p:nvPr userDrawn="1"/>
        </p:nvCxnSpPr>
        <p:spPr>
          <a:xfrm>
            <a:off x="2157984" y="1390578"/>
            <a:ext cx="0" cy="45720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3767328" y="1390578"/>
            <a:ext cx="0" cy="45720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5376672" y="1390578"/>
            <a:ext cx="0" cy="45720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986016" y="1390578"/>
            <a:ext cx="0" cy="45720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17"/>
          <p:cNvSpPr>
            <a:spLocks noGrp="1"/>
          </p:cNvSpPr>
          <p:nvPr>
            <p:ph type="body" sz="quarter" idx="36" hasCustomPrompt="1"/>
          </p:nvPr>
        </p:nvSpPr>
        <p:spPr>
          <a:xfrm>
            <a:off x="2291753" y="5509686"/>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Issue Date</a:t>
            </a:r>
          </a:p>
        </p:txBody>
      </p:sp>
      <p:sp>
        <p:nvSpPr>
          <p:cNvPr id="49" name="Text Placeholder 17"/>
          <p:cNvSpPr>
            <a:spLocks noGrp="1"/>
          </p:cNvSpPr>
          <p:nvPr>
            <p:ph type="body" sz="quarter" idx="37" hasCustomPrompt="1"/>
          </p:nvPr>
        </p:nvSpPr>
        <p:spPr>
          <a:xfrm>
            <a:off x="2291753" y="5676341"/>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is-IS" dirty="0"/>
              <a:t>MM/DD/YYYY</a:t>
            </a:r>
            <a:endParaRPr lang="en-US" dirty="0"/>
          </a:p>
        </p:txBody>
      </p:sp>
      <p:sp>
        <p:nvSpPr>
          <p:cNvPr id="50" name="Text Placeholder 17"/>
          <p:cNvSpPr>
            <a:spLocks noGrp="1"/>
          </p:cNvSpPr>
          <p:nvPr>
            <p:ph type="body" sz="quarter" idx="38" hasCustomPrompt="1"/>
          </p:nvPr>
        </p:nvSpPr>
        <p:spPr>
          <a:xfrm>
            <a:off x="3901098" y="5509686"/>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Issue Date</a:t>
            </a:r>
          </a:p>
        </p:txBody>
      </p:sp>
      <p:sp>
        <p:nvSpPr>
          <p:cNvPr id="51" name="Text Placeholder 17"/>
          <p:cNvSpPr>
            <a:spLocks noGrp="1"/>
          </p:cNvSpPr>
          <p:nvPr>
            <p:ph type="body" sz="quarter" idx="39" hasCustomPrompt="1"/>
          </p:nvPr>
        </p:nvSpPr>
        <p:spPr>
          <a:xfrm>
            <a:off x="3901098" y="5676341"/>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is-IS" dirty="0"/>
              <a:t>MM/DD/YYYY</a:t>
            </a:r>
            <a:endParaRPr lang="en-US" dirty="0"/>
          </a:p>
        </p:txBody>
      </p:sp>
      <p:sp>
        <p:nvSpPr>
          <p:cNvPr id="52" name="Text Placeholder 17"/>
          <p:cNvSpPr>
            <a:spLocks noGrp="1"/>
          </p:cNvSpPr>
          <p:nvPr>
            <p:ph type="body" sz="quarter" idx="40" hasCustomPrompt="1"/>
          </p:nvPr>
        </p:nvSpPr>
        <p:spPr>
          <a:xfrm>
            <a:off x="5510441" y="5509686"/>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Issue Date</a:t>
            </a:r>
          </a:p>
        </p:txBody>
      </p:sp>
      <p:sp>
        <p:nvSpPr>
          <p:cNvPr id="53" name="Text Placeholder 17"/>
          <p:cNvSpPr>
            <a:spLocks noGrp="1"/>
          </p:cNvSpPr>
          <p:nvPr>
            <p:ph type="body" sz="quarter" idx="41" hasCustomPrompt="1"/>
          </p:nvPr>
        </p:nvSpPr>
        <p:spPr>
          <a:xfrm>
            <a:off x="5510441" y="5676341"/>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is-IS" dirty="0"/>
              <a:t>MM/DD/YYYY</a:t>
            </a:r>
            <a:endParaRPr lang="en-US" dirty="0"/>
          </a:p>
        </p:txBody>
      </p:sp>
      <p:sp>
        <p:nvSpPr>
          <p:cNvPr id="54" name="Text Placeholder 17"/>
          <p:cNvSpPr>
            <a:spLocks noGrp="1"/>
          </p:cNvSpPr>
          <p:nvPr>
            <p:ph type="body" sz="quarter" idx="42" hasCustomPrompt="1"/>
          </p:nvPr>
        </p:nvSpPr>
        <p:spPr>
          <a:xfrm>
            <a:off x="7119786" y="5509686"/>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Issue Date</a:t>
            </a:r>
          </a:p>
        </p:txBody>
      </p:sp>
      <p:sp>
        <p:nvSpPr>
          <p:cNvPr id="55" name="Text Placeholder 17"/>
          <p:cNvSpPr>
            <a:spLocks noGrp="1"/>
          </p:cNvSpPr>
          <p:nvPr>
            <p:ph type="body" sz="quarter" idx="43" hasCustomPrompt="1"/>
          </p:nvPr>
        </p:nvSpPr>
        <p:spPr>
          <a:xfrm>
            <a:off x="7119786" y="5676341"/>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0"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is-IS" dirty="0"/>
              <a:t>MM/DD/YYYY</a:t>
            </a:r>
            <a:endParaRPr lang="en-US" dirty="0"/>
          </a:p>
        </p:txBody>
      </p:sp>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5772" y="1520590"/>
            <a:ext cx="271145" cy="422275"/>
          </a:xfrm>
          <a:prstGeom prst="rect">
            <a:avLst/>
          </a:prstGeom>
        </p:spPr>
      </p:pic>
      <p:pic>
        <p:nvPicPr>
          <p:cNvPr id="59" name="Picture 5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1020" y="1511065"/>
            <a:ext cx="441960" cy="441325"/>
          </a:xfrm>
          <a:prstGeom prst="rect">
            <a:avLst/>
          </a:prstGeom>
        </p:spPr>
      </p:pic>
      <p:pic>
        <p:nvPicPr>
          <p:cNvPr id="60" name="Picture 5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53424" y="1517097"/>
            <a:ext cx="418465" cy="429260"/>
          </a:xfrm>
          <a:prstGeom prst="rect">
            <a:avLst/>
          </a:prstGeom>
        </p:spPr>
      </p:pic>
      <p:pic>
        <p:nvPicPr>
          <p:cNvPr id="61" name="Picture 6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6540" y="1505985"/>
            <a:ext cx="328295" cy="451485"/>
          </a:xfrm>
          <a:prstGeom prst="rect">
            <a:avLst/>
          </a:prstGeom>
        </p:spPr>
      </p:pic>
      <p:pic>
        <p:nvPicPr>
          <p:cNvPr id="62" name="Picture 6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9484" y="1542497"/>
            <a:ext cx="287655" cy="378460"/>
          </a:xfrm>
          <a:prstGeom prst="rect">
            <a:avLst/>
          </a:prstGeom>
        </p:spPr>
      </p:pic>
      <p:sp>
        <p:nvSpPr>
          <p:cNvPr id="19" name="Rectangle 18"/>
          <p:cNvSpPr/>
          <p:nvPr userDrawn="1"/>
        </p:nvSpPr>
        <p:spPr>
          <a:xfrm>
            <a:off x="548640" y="2566810"/>
            <a:ext cx="1609344" cy="310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9" hasCustomPrompt="1"/>
          </p:nvPr>
        </p:nvSpPr>
        <p:spPr>
          <a:xfrm>
            <a:off x="682410" y="2642037"/>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Typically 6 Days</a:t>
            </a:r>
          </a:p>
        </p:txBody>
      </p:sp>
      <p:sp>
        <p:nvSpPr>
          <p:cNvPr id="27" name="Rectangle 26"/>
          <p:cNvSpPr/>
          <p:nvPr userDrawn="1"/>
        </p:nvSpPr>
        <p:spPr>
          <a:xfrm>
            <a:off x="2157984" y="2566810"/>
            <a:ext cx="1609344" cy="310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3767328" y="2566810"/>
            <a:ext cx="1609344" cy="310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7"/>
          <p:cNvSpPr>
            <a:spLocks noGrp="1"/>
          </p:cNvSpPr>
          <p:nvPr>
            <p:ph type="body" sz="quarter" idx="25" hasCustomPrompt="1"/>
          </p:nvPr>
        </p:nvSpPr>
        <p:spPr>
          <a:xfrm>
            <a:off x="3901098" y="2642037"/>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Typically 8 Days</a:t>
            </a:r>
          </a:p>
        </p:txBody>
      </p:sp>
      <p:sp>
        <p:nvSpPr>
          <p:cNvPr id="31" name="Rectangle 30"/>
          <p:cNvSpPr/>
          <p:nvPr userDrawn="1"/>
        </p:nvSpPr>
        <p:spPr>
          <a:xfrm>
            <a:off x="5376672" y="2566810"/>
            <a:ext cx="1609344" cy="31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7"/>
          <p:cNvSpPr>
            <a:spLocks noGrp="1"/>
          </p:cNvSpPr>
          <p:nvPr>
            <p:ph type="body" sz="quarter" idx="26" hasCustomPrompt="1"/>
          </p:nvPr>
        </p:nvSpPr>
        <p:spPr>
          <a:xfrm>
            <a:off x="5510442" y="2642037"/>
            <a:ext cx="1341805" cy="159620"/>
          </a:xfrm>
          <a:effectLst/>
        </p:spPr>
        <p:txBody>
          <a:bodyPr wrap="square" lIns="0" tIns="0" rIns="0" bIns="0" anchor="ctr" anchorCtr="0">
            <a:spAutoFit/>
          </a:bodyPr>
          <a:lstStyle>
            <a:lvl1pPr marL="0" indent="0" algn="l">
              <a:lnSpc>
                <a:spcPct val="100000"/>
              </a:lnSpc>
              <a:spcBef>
                <a:spcPts val="0"/>
              </a:spcBef>
              <a:buFont typeface="Arial" charset="0"/>
              <a:buNone/>
              <a:defRPr sz="1000" b="1" cap="none" baseline="0">
                <a:solidFill>
                  <a:schemeClr val="bg1"/>
                </a:solidFill>
                <a:latin typeface="Arial" charset="0"/>
                <a:ea typeface="Arial" charset="0"/>
                <a:cs typeface="Arial" charset="0"/>
              </a:defRPr>
            </a:lvl1pPr>
            <a:lvl2pPr marL="457200" indent="0" algn="ctr">
              <a:buNone/>
              <a:defRPr sz="800">
                <a:solidFill>
                  <a:schemeClr val="bg1">
                    <a:lumMod val="75000"/>
                  </a:schemeClr>
                </a:solidFill>
              </a:defRPr>
            </a:lvl2pPr>
            <a:lvl3pPr marL="914400" indent="0" algn="ctr">
              <a:buNone/>
              <a:defRPr sz="800">
                <a:solidFill>
                  <a:schemeClr val="bg1">
                    <a:lumMod val="75000"/>
                  </a:schemeClr>
                </a:solidFill>
              </a:defRPr>
            </a:lvl3pPr>
            <a:lvl4pPr marL="1371600" indent="0" algn="ctr">
              <a:buNone/>
              <a:defRPr sz="800">
                <a:solidFill>
                  <a:schemeClr val="bg1">
                    <a:lumMod val="75000"/>
                  </a:schemeClr>
                </a:solidFill>
              </a:defRPr>
            </a:lvl4pPr>
            <a:lvl5pPr marL="1828800" indent="0" algn="ctr">
              <a:buNone/>
              <a:defRPr sz="800">
                <a:solidFill>
                  <a:schemeClr val="bg1">
                    <a:lumMod val="75000"/>
                  </a:schemeClr>
                </a:solidFill>
              </a:defRPr>
            </a:lvl5pPr>
          </a:lstStyle>
          <a:p>
            <a:pPr lvl="0"/>
            <a:r>
              <a:rPr lang="en-US" dirty="0"/>
              <a:t>Typically 33 Days</a:t>
            </a:r>
          </a:p>
        </p:txBody>
      </p:sp>
      <p:sp>
        <p:nvSpPr>
          <p:cNvPr id="33" name="Rectangle 32"/>
          <p:cNvSpPr/>
          <p:nvPr userDrawn="1"/>
        </p:nvSpPr>
        <p:spPr>
          <a:xfrm>
            <a:off x="6986016" y="2566810"/>
            <a:ext cx="1609344" cy="31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userDrawn="1"/>
        </p:nvCxnSpPr>
        <p:spPr>
          <a:xfrm>
            <a:off x="1727200" y="6288578"/>
            <a:ext cx="6868160"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51584" y="6416985"/>
            <a:ext cx="2148840" cy="84109"/>
          </a:xfrm>
          <a:prstGeom prst="rect">
            <a:avLst/>
          </a:prstGeom>
        </p:spPr>
      </p:pic>
      <p:pic>
        <p:nvPicPr>
          <p:cNvPr id="47" name="Picture 4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3945" y="5898939"/>
            <a:ext cx="1463040" cy="9296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ves">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548640" y="1363788"/>
            <a:ext cx="3840480" cy="4630612"/>
          </a:xfrm>
        </p:spPr>
        <p:txBody>
          <a:bodyPr>
            <a:normAutofit/>
          </a:bodyPr>
          <a:lstStyle>
            <a:lvl1pPr>
              <a:defRPr sz="2000">
                <a:solidFill>
                  <a:schemeClr val="tx1"/>
                </a:solidFill>
              </a:defRPr>
            </a:lvl1pPr>
            <a:lvl2pPr marL="685800" indent="-228600">
              <a:buFont typeface="Courier New" charset="0"/>
              <a:buChar char="o"/>
              <a:defRPr sz="1800">
                <a:solidFill>
                  <a:schemeClr val="tx1"/>
                </a:solidFill>
              </a:defRPr>
            </a:lvl2pPr>
            <a:lvl3pPr marL="1143000" indent="-228600">
              <a:buFont typeface="Wingdings" charset="2"/>
              <a:buChar char="§"/>
              <a:defRPr sz="1600">
                <a:solidFill>
                  <a:schemeClr val="tx1"/>
                </a:solidFill>
              </a:defRPr>
            </a:lvl3pPr>
            <a:lvl4pPr>
              <a:defRPr sz="1400">
                <a:solidFill>
                  <a:schemeClr val="tx1"/>
                </a:solidFill>
              </a:defRPr>
            </a:lvl4pPr>
            <a:lvl5pPr marL="2057400" indent="-228600">
              <a:buFont typeface="Courier New" charset="0"/>
              <a:buChar char="o"/>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p:cNvSpPr>
            <a:spLocks noGrp="1"/>
          </p:cNvSpPr>
          <p:nvPr>
            <p:ph sz="half" idx="2"/>
          </p:nvPr>
        </p:nvSpPr>
        <p:spPr>
          <a:xfrm>
            <a:off x="4754880" y="1363788"/>
            <a:ext cx="3840480" cy="4630612"/>
          </a:xfrm>
        </p:spPr>
        <p:txBody>
          <a:bodyPr>
            <a:normAutofit/>
          </a:bodyPr>
          <a:lstStyle>
            <a:lvl1pPr>
              <a:defRPr sz="2000">
                <a:solidFill>
                  <a:schemeClr val="tx1"/>
                </a:solidFill>
              </a:defRPr>
            </a:lvl1pPr>
            <a:lvl2pPr marL="685800" indent="-228600">
              <a:buFont typeface="Courier New" charset="0"/>
              <a:buChar char="o"/>
              <a:defRPr sz="1800">
                <a:solidFill>
                  <a:schemeClr val="tx1"/>
                </a:solidFill>
              </a:defRPr>
            </a:lvl2pPr>
            <a:lvl3pPr marL="1143000" indent="-228600">
              <a:buFont typeface="Wingdings" charset="2"/>
              <a:buChar char="§"/>
              <a:defRPr sz="1600">
                <a:solidFill>
                  <a:schemeClr val="tx1"/>
                </a:solidFill>
              </a:defRPr>
            </a:lvl3pPr>
            <a:lvl4pPr>
              <a:defRPr sz="1400">
                <a:solidFill>
                  <a:schemeClr val="tx1"/>
                </a:solidFill>
              </a:defRPr>
            </a:lvl4pPr>
            <a:lvl5pPr marL="2057400" indent="-228600">
              <a:buFont typeface="Courier New" charset="0"/>
              <a:buChar char="o"/>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28" name="Straight Connector 27"/>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745" y="5898939"/>
            <a:ext cx="1463040" cy="92962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15" name="Straight Connector 14"/>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5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Left">
    <p:spTree>
      <p:nvGrpSpPr>
        <p:cNvPr id="1" name=""/>
        <p:cNvGrpSpPr/>
        <p:nvPr/>
      </p:nvGrpSpPr>
      <p:grpSpPr>
        <a:xfrm>
          <a:off x="0" y="0"/>
          <a:ext cx="0" cy="0"/>
          <a:chOff x="0" y="0"/>
          <a:chExt cx="0" cy="0"/>
        </a:xfrm>
      </p:grpSpPr>
      <p:sp>
        <p:nvSpPr>
          <p:cNvPr id="29" name="Content Placeholder 2"/>
          <p:cNvSpPr>
            <a:spLocks noGrp="1"/>
          </p:cNvSpPr>
          <p:nvPr>
            <p:ph sz="half" idx="1"/>
          </p:nvPr>
        </p:nvSpPr>
        <p:spPr>
          <a:xfrm>
            <a:off x="548640" y="1363788"/>
            <a:ext cx="2743200" cy="4630612"/>
          </a:xfrm>
        </p:spPr>
        <p:txBody>
          <a:bodyPr>
            <a:normAutofit/>
          </a:bodyPr>
          <a:lstStyle>
            <a:lvl1pPr>
              <a:defRPr sz="1200">
                <a:solidFill>
                  <a:schemeClr val="tx1"/>
                </a:solidFill>
              </a:defRPr>
            </a:lvl1pPr>
            <a:lvl2pPr marL="685800" indent="-228600">
              <a:buFont typeface="Courier New" charset="0"/>
              <a:buChar char="o"/>
              <a:defRPr sz="1100">
                <a:solidFill>
                  <a:schemeClr val="tx1"/>
                </a:solidFill>
              </a:defRPr>
            </a:lvl2pPr>
            <a:lvl3pPr marL="1143000" indent="-228600">
              <a:buFont typeface="Wingdings" charset="2"/>
              <a:buChar char="§"/>
              <a:defRPr sz="1050">
                <a:solidFill>
                  <a:schemeClr val="tx1"/>
                </a:solidFill>
              </a:defRPr>
            </a:lvl3pPr>
            <a:lvl4pPr>
              <a:defRPr sz="1000">
                <a:solidFill>
                  <a:schemeClr val="tx1"/>
                </a:solidFill>
              </a:defRPr>
            </a:lvl4pPr>
            <a:lvl5pPr marL="2057400" indent="-228600">
              <a:buFont typeface="Courier New" charset="0"/>
              <a:buChar char="o"/>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16" name="Straight Connector 15"/>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881" y="5908732"/>
            <a:ext cx="1463040" cy="92962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8489" y="6428890"/>
            <a:ext cx="2148840" cy="84109"/>
          </a:xfrm>
          <a:prstGeom prst="rect">
            <a:avLst/>
          </a:prstGeom>
        </p:spPr>
      </p:pic>
      <p:cxnSp>
        <p:nvCxnSpPr>
          <p:cNvPr id="14" name="Straight Connector 13"/>
          <p:cNvCxnSpPr/>
          <p:nvPr userDrawn="1"/>
        </p:nvCxnSpPr>
        <p:spPr>
          <a:xfrm>
            <a:off x="1738489" y="6288578"/>
            <a:ext cx="6856871"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ThirdTwoThird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83280" y="1363788"/>
            <a:ext cx="5212080" cy="4630612"/>
          </a:xfrm>
        </p:spPr>
        <p:txBody>
          <a:bodyPr>
            <a:normAutofit/>
          </a:bodyPr>
          <a:lstStyle>
            <a:lvl1pPr>
              <a:defRPr sz="1200">
                <a:solidFill>
                  <a:schemeClr val="tx1"/>
                </a:solidFill>
              </a:defRPr>
            </a:lvl1pPr>
            <a:lvl2pPr marL="685800" indent="-228600">
              <a:buFont typeface="Courier New" charset="0"/>
              <a:buChar char="o"/>
              <a:defRPr sz="1100">
                <a:solidFill>
                  <a:schemeClr val="tx1"/>
                </a:solidFill>
              </a:defRPr>
            </a:lvl2pPr>
            <a:lvl3pPr marL="1143000" indent="-228600">
              <a:buFont typeface="Wingdings" charset="2"/>
              <a:buChar char="§"/>
              <a:defRPr sz="1050">
                <a:solidFill>
                  <a:schemeClr val="tx1"/>
                </a:solidFill>
              </a:defRPr>
            </a:lvl3pPr>
            <a:lvl4pPr>
              <a:defRPr sz="1000">
                <a:solidFill>
                  <a:schemeClr val="tx1"/>
                </a:solidFill>
              </a:defRPr>
            </a:lvl4pPr>
            <a:lvl5pPr marL="2057400" indent="-228600">
              <a:buFont typeface="Courier New" charset="0"/>
              <a:buChar char="o"/>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sz="half" idx="1"/>
          </p:nvPr>
        </p:nvSpPr>
        <p:spPr>
          <a:xfrm>
            <a:off x="548640" y="1363788"/>
            <a:ext cx="2560320" cy="4630612"/>
          </a:xfrm>
        </p:spPr>
        <p:txBody>
          <a:bodyPr>
            <a:normAutofit/>
          </a:bodyPr>
          <a:lstStyle>
            <a:lvl1pPr>
              <a:defRPr sz="1200">
                <a:solidFill>
                  <a:schemeClr val="tx1"/>
                </a:solidFill>
              </a:defRPr>
            </a:lvl1pPr>
            <a:lvl2pPr marL="685800" indent="-228600">
              <a:buFont typeface="Courier New" charset="0"/>
              <a:buChar char="o"/>
              <a:defRPr sz="1100">
                <a:solidFill>
                  <a:schemeClr val="tx1"/>
                </a:solidFill>
              </a:defRPr>
            </a:lvl2pPr>
            <a:lvl3pPr marL="1143000" indent="-228600">
              <a:buFont typeface="Wingdings" charset="2"/>
              <a:buChar char="§"/>
              <a:defRPr sz="1050">
                <a:solidFill>
                  <a:schemeClr val="tx1"/>
                </a:solidFill>
              </a:defRPr>
            </a:lvl3pPr>
            <a:lvl4pPr>
              <a:defRPr sz="1000">
                <a:solidFill>
                  <a:schemeClr val="tx1"/>
                </a:solidFill>
              </a:defRPr>
            </a:lvl4pPr>
            <a:lvl5pPr marL="2057400" indent="-228600">
              <a:buFont typeface="Courier New" charset="0"/>
              <a:buChar char="o"/>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548640" y="548641"/>
            <a:ext cx="8046720" cy="490904"/>
          </a:xfrm>
          <a:prstGeom prst="rect">
            <a:avLst/>
          </a:prstGeom>
        </p:spPr>
        <p:txBody>
          <a:bodyPr/>
          <a:lstStyle/>
          <a:p>
            <a:r>
              <a:rPr lang="en-US" dirty="0"/>
              <a:t>Click to edit Master title style</a:t>
            </a:r>
          </a:p>
        </p:txBody>
      </p:sp>
      <p:cxnSp>
        <p:nvCxnSpPr>
          <p:cNvPr id="16" name="Straight Connector 15"/>
          <p:cNvCxnSpPr/>
          <p:nvPr userDrawn="1"/>
        </p:nvCxnSpPr>
        <p:spPr>
          <a:xfrm>
            <a:off x="548640" y="1100505"/>
            <a:ext cx="804672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8412480" y="6459040"/>
            <a:ext cx="182880" cy="92333"/>
          </a:xfrm>
          <a:prstGeom prst="rect">
            <a:avLst/>
          </a:prstGeom>
        </p:spPr>
        <p:txBody>
          <a:bodyPr vert="horz" wrap="square" lIns="0" tIns="0" rIns="0" bIns="0" rtlCol="0" anchor="ctr">
            <a:spAutoFit/>
          </a:bodyPr>
          <a:lstStyle>
            <a:defPPr>
              <a:defRPr lang="en-US"/>
            </a:defPPr>
            <a:lvl1pPr marL="0" algn="l" defTabSz="914400" rtl="0" eaLnBrk="1" latinLnBrk="0" hangingPunct="1">
              <a:defRPr sz="600" b="1" kern="1200" cap="all" baseline="0">
                <a:solidFill>
                  <a:schemeClr val="bg1">
                    <a:lumMod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FCC07E6-2FAC-8245-AA9F-96C9EBBED790}" type="slidenum">
              <a:rPr lang="en-US" smtClean="0"/>
              <a:pPr algn="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5888865"/>
            <a:ext cx="1463040" cy="929624"/>
          </a:xfrm>
          <a:prstGeom prst="rect">
            <a:avLst/>
          </a:prstGeom>
        </p:spPr>
      </p:pic>
      <p:cxnSp>
        <p:nvCxnSpPr>
          <p:cNvPr id="12" name="Straight Connector 11"/>
          <p:cNvCxnSpPr/>
          <p:nvPr userDrawn="1"/>
        </p:nvCxnSpPr>
        <p:spPr>
          <a:xfrm>
            <a:off x="1778000" y="6288578"/>
            <a:ext cx="6817360" cy="0"/>
          </a:xfrm>
          <a:prstGeom prst="line">
            <a:avLst/>
          </a:prstGeom>
          <a:ln w="127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000" y="6432407"/>
            <a:ext cx="2148840" cy="8410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 y="1363788"/>
            <a:ext cx="8055864" cy="46306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548640" y="554027"/>
            <a:ext cx="8046720" cy="480131"/>
          </a:xfrm>
          <a:prstGeom prst="rect">
            <a:avLst/>
          </a:prstGeom>
        </p:spPr>
        <p:txBody>
          <a:bodyPr vert="horz" wrap="square" lIns="0" tIns="45720" rIns="0" bIns="45720" rtlCol="0" anchor="ctr">
            <a:spAutoFit/>
          </a:bodyPr>
          <a:lstStyle/>
          <a:p>
            <a:pPr lvl="0"/>
            <a:r>
              <a:rPr lang="en-US" dirty="0"/>
              <a:t>CLICK TO EDIT MASTER TITLE STYLE</a:t>
            </a:r>
          </a:p>
        </p:txBody>
      </p:sp>
      <p:sp>
        <p:nvSpPr>
          <p:cNvPr id="2" name="TextBox 1"/>
          <p:cNvSpPr txBox="1"/>
          <p:nvPr userDrawn="1"/>
        </p:nvSpPr>
        <p:spPr>
          <a:xfrm>
            <a:off x="-881449"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73" r:id="rId5"/>
    <p:sldLayoutId id="2147483679" r:id="rId6"/>
    <p:sldLayoutId id="2147483676" r:id="rId7"/>
    <p:sldLayoutId id="2147483665" r:id="rId8"/>
    <p:sldLayoutId id="2147483664" r:id="rId9"/>
    <p:sldLayoutId id="2147483666" r:id="rId10"/>
    <p:sldLayoutId id="2147483677" r:id="rId11"/>
    <p:sldLayoutId id="2147483680" r:id="rId12"/>
    <p:sldLayoutId id="2147483681" r:id="rId13"/>
    <p:sldLayoutId id="2147483682" r:id="rId14"/>
    <p:sldLayoutId id="2147483683" r:id="rId15"/>
  </p:sldLayoutIdLst>
  <p:hf hdr="0" dt="0"/>
  <p:txStyles>
    <p:titleStyle>
      <a:lvl1pPr algn="l" defTabSz="914400" rtl="0" eaLnBrk="1" latinLnBrk="0" hangingPunct="1">
        <a:lnSpc>
          <a:spcPct val="90000"/>
        </a:lnSpc>
        <a:spcBef>
          <a:spcPct val="0"/>
        </a:spcBef>
        <a:buNone/>
        <a:defRPr lang="en-US" sz="2800" kern="1200" cap="all" baseline="0" dirty="0">
          <a:solidFill>
            <a:schemeClr val="tx2"/>
          </a:solidFill>
          <a:latin typeface="Times New Roman" charset="0"/>
          <a:ea typeface="Times New Roman" charset="0"/>
          <a:cs typeface="Times New Roman" charset="0"/>
        </a:defRPr>
      </a:lvl1pPr>
    </p:titleStyle>
    <p:bodyStyle>
      <a:lvl1pPr marL="228600" indent="-228600" algn="l" defTabSz="914400" rtl="0" eaLnBrk="1" latinLnBrk="0" hangingPunct="1">
        <a:lnSpc>
          <a:spcPct val="120000"/>
        </a:lnSpc>
        <a:spcBef>
          <a:spcPts val="1000"/>
        </a:spcBef>
        <a:buClr>
          <a:schemeClr val="tx2"/>
        </a:buClr>
        <a:buFont typeface="Arial" panose="020B0604020202020204" pitchFamily="34" charset="0"/>
        <a:buChar char="•"/>
        <a:defRPr sz="14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tx2"/>
        </a:buClr>
        <a:buFont typeface="Courier New" charset="0"/>
        <a:buChar char="o"/>
        <a:defRPr sz="12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tx2"/>
        </a:buClr>
        <a:buFont typeface="Wingdings" charset="2"/>
        <a:buChar char="§"/>
        <a:defRPr sz="11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tx2"/>
        </a:buClr>
        <a:buFont typeface="Arial" panose="020B0604020202020204" pitchFamily="34" charset="0"/>
        <a:buChar char="•"/>
        <a:defRPr sz="105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tx2"/>
        </a:buClr>
        <a:buFont typeface="Courier New" charset="0"/>
        <a:buChar char="o"/>
        <a:defRPr sz="105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bostonmutual.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77240" y="4013598"/>
            <a:ext cx="7315200" cy="984885"/>
          </a:xfrm>
        </p:spPr>
        <p:txBody>
          <a:bodyPr/>
          <a:lstStyle/>
          <a:p>
            <a:r>
              <a:rPr lang="en-US" dirty="0"/>
              <a:t>Individual interest sensitive whole life insurance</a:t>
            </a:r>
          </a:p>
        </p:txBody>
      </p:sp>
      <p:sp>
        <p:nvSpPr>
          <p:cNvPr id="5" name="Rectangle 5"/>
          <p:cNvSpPr txBox="1">
            <a:spLocks noChangeArrowheads="1"/>
          </p:cNvSpPr>
          <p:nvPr/>
        </p:nvSpPr>
        <p:spPr>
          <a:xfrm>
            <a:off x="395792" y="6334832"/>
            <a:ext cx="3474720" cy="304800"/>
          </a:xfrm>
          <a:prstGeom prst="rect">
            <a:avLst/>
          </a:prstGeom>
          <a:noFill/>
        </p:spPr>
        <p:txBody>
          <a:bodyPr/>
          <a:lstStyle/>
          <a:p>
            <a:pPr eaLnBrk="0" fontAlgn="base" hangingPunct="0">
              <a:spcBef>
                <a:spcPct val="0"/>
              </a:spcBef>
              <a:spcAft>
                <a:spcPct val="0"/>
              </a:spcAft>
              <a:defRPr/>
            </a:pPr>
            <a:r>
              <a:rPr lang="en-US" sz="1000" dirty="0">
                <a:solidFill>
                  <a:schemeClr val="bg1"/>
                </a:solidFill>
                <a:latin typeface="Arial" panose="020B0604020202020204" pitchFamily="34" charset="0"/>
                <a:cs typeface="Arial" panose="020B0604020202020204" pitchFamily="34" charset="0"/>
              </a:rPr>
              <a:t>END-95 (ESO)(20/21)</a:t>
            </a:r>
          </a:p>
        </p:txBody>
      </p:sp>
      <p:sp>
        <p:nvSpPr>
          <p:cNvPr id="4" name="Rectangle 5"/>
          <p:cNvSpPr txBox="1">
            <a:spLocks noChangeArrowheads="1"/>
          </p:cNvSpPr>
          <p:nvPr/>
        </p:nvSpPr>
        <p:spPr>
          <a:xfrm>
            <a:off x="6960539" y="6334832"/>
            <a:ext cx="1668408" cy="272049"/>
          </a:xfrm>
          <a:prstGeom prst="rect">
            <a:avLst/>
          </a:prstGeom>
          <a:noFill/>
        </p:spPr>
        <p:txBody>
          <a:bodyPr/>
          <a:lstStyle/>
          <a:p>
            <a:pPr algn="r" eaLnBrk="0" fontAlgn="base" hangingPunct="0">
              <a:spcBef>
                <a:spcPct val="0"/>
              </a:spcBef>
              <a:spcAft>
                <a:spcPct val="0"/>
              </a:spcAft>
              <a:defRPr/>
            </a:pPr>
            <a:r>
              <a:rPr lang="en-US" sz="1000" dirty="0">
                <a:solidFill>
                  <a:schemeClr val="bg1"/>
                </a:solidFill>
                <a:latin typeface="Arial" panose="020B0604020202020204" pitchFamily="34" charset="0"/>
                <a:cs typeface="Arial" panose="020B0604020202020204" pitchFamily="34" charset="0"/>
              </a:rPr>
              <a:t> 335-4609 9/21</a:t>
            </a:r>
          </a:p>
        </p:txBody>
      </p:sp>
    </p:spTree>
    <p:extLst>
      <p:ext uri="{BB962C8B-B14F-4D97-AF65-F5344CB8AC3E}">
        <p14:creationId xmlns:p14="http://schemas.microsoft.com/office/powerpoint/2010/main" val="97843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212862"/>
            <a:ext cx="8200506" cy="4753677"/>
          </a:xfrm>
        </p:spPr>
        <p:txBody>
          <a:bodyPr>
            <a:noAutofit/>
          </a:bodyPr>
          <a:lstStyle/>
          <a:p>
            <a:pPr>
              <a:lnSpc>
                <a:spcPct val="100000"/>
              </a:lnSpc>
              <a:spcBef>
                <a:spcPts val="0"/>
              </a:spcBef>
              <a:spcAft>
                <a:spcPts val="1200"/>
              </a:spcAft>
            </a:pPr>
            <a:r>
              <a:rPr lang="en-US" sz="1600" dirty="0"/>
              <a:t>Strike means a lawful primary strike authorized as provided by the Union’s constitution and by-laws</a:t>
            </a:r>
          </a:p>
          <a:p>
            <a:pPr>
              <a:lnSpc>
                <a:spcPct val="100000"/>
              </a:lnSpc>
              <a:spcBef>
                <a:spcPts val="0"/>
              </a:spcBef>
              <a:spcAft>
                <a:spcPts val="1200"/>
              </a:spcAft>
            </a:pPr>
            <a:r>
              <a:rPr lang="en-US" sz="1600" dirty="0"/>
              <a:t>Available on Union cases only and must be elected on the case as a whole</a:t>
            </a:r>
          </a:p>
          <a:p>
            <a:pPr>
              <a:lnSpc>
                <a:spcPct val="100000"/>
              </a:lnSpc>
              <a:spcBef>
                <a:spcPts val="0"/>
              </a:spcBef>
              <a:spcAft>
                <a:spcPts val="1200"/>
              </a:spcAft>
            </a:pPr>
            <a:r>
              <a:rPr lang="en-US" sz="1600" dirty="0"/>
              <a:t>If elected on the case, ALL policies purchased must have both the strike rider and payor waiver</a:t>
            </a:r>
          </a:p>
          <a:p>
            <a:pPr>
              <a:lnSpc>
                <a:spcPct val="100000"/>
              </a:lnSpc>
              <a:spcBef>
                <a:spcPts val="0"/>
              </a:spcBef>
              <a:spcAft>
                <a:spcPts val="1200"/>
              </a:spcAft>
            </a:pPr>
            <a:r>
              <a:rPr lang="en-US" sz="1600" dirty="0"/>
              <a:t>Available up to and including age 69.  Eligibility is determined by the employee’s age </a:t>
            </a:r>
          </a:p>
          <a:p>
            <a:pPr>
              <a:lnSpc>
                <a:spcPct val="100000"/>
              </a:lnSpc>
              <a:spcBef>
                <a:spcPts val="0"/>
              </a:spcBef>
              <a:spcAft>
                <a:spcPts val="1200"/>
              </a:spcAft>
            </a:pPr>
            <a:r>
              <a:rPr lang="en-US" sz="1600" dirty="0"/>
              <a:t>The employee does not need to participate to purchase this coverage on their dependents</a:t>
            </a:r>
          </a:p>
          <a:p>
            <a:pPr>
              <a:lnSpc>
                <a:spcPct val="100000"/>
              </a:lnSpc>
              <a:spcBef>
                <a:spcPts val="0"/>
              </a:spcBef>
              <a:spcAft>
                <a:spcPts val="1200"/>
              </a:spcAft>
            </a:pPr>
            <a:r>
              <a:rPr lang="en-US" sz="1600" dirty="0"/>
              <a:t>Cost is 12% of base plus riders (10%  payor waiver, 2% strike rider). This 12% does not apply to the Accidental Death Benefit Rider or the Children’s Term Rider premiums</a:t>
            </a:r>
          </a:p>
          <a:p>
            <a:pPr>
              <a:lnSpc>
                <a:spcPct val="100000"/>
              </a:lnSpc>
              <a:spcBef>
                <a:spcPts val="0"/>
              </a:spcBef>
              <a:spcAft>
                <a:spcPts val="1200"/>
              </a:spcAft>
            </a:pPr>
            <a:r>
              <a:rPr lang="en-US" sz="1600" dirty="0"/>
              <a:t>If coverage is issued between ages 60-69, only the strike waiver applies and the premium charge is 2%</a:t>
            </a:r>
          </a:p>
          <a:p>
            <a:pPr>
              <a:lnSpc>
                <a:spcPct val="100000"/>
              </a:lnSpc>
              <a:spcBef>
                <a:spcPts val="0"/>
              </a:spcBef>
              <a:spcAft>
                <a:spcPts val="1200"/>
              </a:spcAft>
            </a:pPr>
            <a:r>
              <a:rPr lang="en-US" sz="1600" dirty="0"/>
              <a:t>Payor waiver drops off at age 60.  Strike waiver continues until the Payor’s 70</a:t>
            </a:r>
            <a:r>
              <a:rPr lang="en-US" sz="1600" baseline="30000" dirty="0"/>
              <a:t>th</a:t>
            </a:r>
            <a:r>
              <a:rPr lang="en-US" sz="1600" dirty="0"/>
              <a:t> birthday</a:t>
            </a:r>
          </a:p>
          <a:p>
            <a:pPr marL="0" indent="0">
              <a:lnSpc>
                <a:spcPct val="100000"/>
              </a:lnSpc>
              <a:spcBef>
                <a:spcPts val="0"/>
              </a:spcBef>
              <a:spcAft>
                <a:spcPts val="1200"/>
              </a:spcAft>
              <a:buNone/>
            </a:pPr>
            <a:r>
              <a:rPr lang="en-US" i="1" dirty="0"/>
              <a:t>*In Oregon, there is no additional cost for this rider.  Not available in MD, MN, MT, or PR. </a:t>
            </a:r>
            <a:endParaRPr lang="en-US" dirty="0"/>
          </a:p>
          <a:p>
            <a:pPr>
              <a:lnSpc>
                <a:spcPct val="100000"/>
              </a:lnSpc>
              <a:spcBef>
                <a:spcPts val="0"/>
              </a:spcBef>
              <a:spcAft>
                <a:spcPts val="1200"/>
              </a:spcAft>
            </a:pPr>
            <a:endParaRPr lang="en-US" dirty="0"/>
          </a:p>
          <a:p>
            <a:pPr marL="0" indent="0" algn="r">
              <a:lnSpc>
                <a:spcPct val="100000"/>
              </a:lnSpc>
              <a:spcBef>
                <a:spcPts val="0"/>
              </a:spcBef>
              <a:spcAft>
                <a:spcPts val="1200"/>
              </a:spcAft>
              <a:buNone/>
            </a:pPr>
            <a:r>
              <a:rPr lang="en-US" i="1" dirty="0"/>
              <a:t>.</a:t>
            </a:r>
          </a:p>
        </p:txBody>
      </p:sp>
      <p:sp>
        <p:nvSpPr>
          <p:cNvPr id="2" name="Title 1"/>
          <p:cNvSpPr>
            <a:spLocks noGrp="1"/>
          </p:cNvSpPr>
          <p:nvPr>
            <p:ph type="title"/>
          </p:nvPr>
        </p:nvSpPr>
        <p:spPr/>
        <p:txBody>
          <a:bodyPr/>
          <a:lstStyle/>
          <a:p>
            <a:r>
              <a:rPr lang="en-US" dirty="0"/>
              <a:t>Payor waiver with strike*</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392741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p:txBody>
          <a:bodyPr>
            <a:normAutofit/>
          </a:bodyPr>
          <a:lstStyle/>
          <a:p>
            <a:pPr>
              <a:lnSpc>
                <a:spcPct val="100000"/>
              </a:lnSpc>
              <a:spcBef>
                <a:spcPts val="0"/>
              </a:spcBef>
              <a:spcAft>
                <a:spcPts val="1200"/>
              </a:spcAft>
            </a:pPr>
            <a:r>
              <a:rPr lang="en-US" sz="2000" dirty="0"/>
              <a:t>This option could double or triple the death benefit</a:t>
            </a:r>
          </a:p>
          <a:p>
            <a:pPr>
              <a:lnSpc>
                <a:spcPct val="100000"/>
              </a:lnSpc>
              <a:spcBef>
                <a:spcPts val="0"/>
              </a:spcBef>
              <a:spcAft>
                <a:spcPts val="1200"/>
              </a:spcAft>
            </a:pPr>
            <a:r>
              <a:rPr lang="en-US" sz="2000" dirty="0"/>
              <a:t>This benefit pays an additional amount equal to the basic coverage to the beneficiary if the insured is killed accidentally</a:t>
            </a:r>
          </a:p>
          <a:p>
            <a:pPr>
              <a:lnSpc>
                <a:spcPct val="100000"/>
              </a:lnSpc>
              <a:spcBef>
                <a:spcPts val="0"/>
              </a:spcBef>
              <a:spcAft>
                <a:spcPts val="1200"/>
              </a:spcAft>
            </a:pPr>
            <a:r>
              <a:rPr lang="en-US" sz="2000" dirty="0"/>
              <a:t>If accidental death occurs while insured is a passenger on a bus, plane, train or any common carrier, an additional benefit will be paid (up to $100,000)</a:t>
            </a:r>
          </a:p>
          <a:p>
            <a:pPr>
              <a:lnSpc>
                <a:spcPct val="100000"/>
              </a:lnSpc>
              <a:spcBef>
                <a:spcPts val="0"/>
              </a:spcBef>
              <a:spcAft>
                <a:spcPts val="1200"/>
              </a:spcAft>
            </a:pPr>
            <a:r>
              <a:rPr lang="en-US" sz="2000" dirty="0"/>
              <a:t>Participants ages 5 through 60 are eligible	</a:t>
            </a:r>
          </a:p>
        </p:txBody>
      </p:sp>
      <p:sp>
        <p:nvSpPr>
          <p:cNvPr id="2" name="Title 1"/>
          <p:cNvSpPr>
            <a:spLocks noGrp="1"/>
          </p:cNvSpPr>
          <p:nvPr>
            <p:ph type="title"/>
          </p:nvPr>
        </p:nvSpPr>
        <p:spPr/>
        <p:txBody>
          <a:bodyPr/>
          <a:lstStyle/>
          <a:p>
            <a:r>
              <a:rPr lang="en-US" dirty="0"/>
              <a:t>Accidental death benefit</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194112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63788"/>
            <a:ext cx="8055864" cy="4746067"/>
          </a:xfrm>
        </p:spPr>
        <p:txBody>
          <a:bodyPr>
            <a:normAutofit fontScale="92500" lnSpcReduction="10000"/>
          </a:bodyPr>
          <a:lstStyle/>
          <a:p>
            <a:pPr>
              <a:spcBef>
                <a:spcPts val="0"/>
              </a:spcBef>
              <a:spcAft>
                <a:spcPts val="1200"/>
              </a:spcAft>
            </a:pPr>
            <a:r>
              <a:rPr lang="en-US" sz="2000" dirty="0"/>
              <a:t>Provides an additional face amount of term life insurance</a:t>
            </a:r>
          </a:p>
          <a:p>
            <a:pPr>
              <a:spcBef>
                <a:spcPts val="0"/>
              </a:spcBef>
              <a:spcAft>
                <a:spcPts val="1200"/>
              </a:spcAft>
            </a:pPr>
            <a:r>
              <a:rPr lang="en-US" sz="2000" dirty="0"/>
              <a:t>Available on Employee &amp; Spouse policies to issue age 55</a:t>
            </a:r>
          </a:p>
          <a:p>
            <a:pPr>
              <a:spcBef>
                <a:spcPts val="0"/>
              </a:spcBef>
              <a:spcAft>
                <a:spcPts val="1200"/>
              </a:spcAft>
            </a:pPr>
            <a:r>
              <a:rPr lang="en-US" sz="2000" dirty="0"/>
              <a:t>Available in increments of $.50 with a minimum of $1.00. Each $.50</a:t>
            </a:r>
            <a:r>
              <a:rPr lang="en-US" sz="2000" dirty="0">
                <a:sym typeface="LotusWPSet" pitchFamily="2" charset="2"/>
              </a:rPr>
              <a:t> purchased counts as $1.00 toward GI limits</a:t>
            </a:r>
          </a:p>
          <a:p>
            <a:pPr>
              <a:spcBef>
                <a:spcPts val="0"/>
              </a:spcBef>
              <a:spcAft>
                <a:spcPts val="1200"/>
              </a:spcAft>
            </a:pPr>
            <a:r>
              <a:rPr lang="en-US" sz="2000" dirty="0">
                <a:sym typeface="LotusWPSet" pitchFamily="2" charset="2"/>
              </a:rPr>
              <a:t>If waiver is purchased on base policy, must also be added to rider </a:t>
            </a:r>
          </a:p>
          <a:p>
            <a:pPr>
              <a:spcBef>
                <a:spcPts val="0"/>
              </a:spcBef>
              <a:spcAft>
                <a:spcPts val="1200"/>
              </a:spcAft>
            </a:pPr>
            <a:r>
              <a:rPr lang="en-US" sz="2000" dirty="0"/>
              <a:t>Coverage is convertible anytime prior to the insured’s 60th birthday</a:t>
            </a:r>
          </a:p>
          <a:p>
            <a:pPr>
              <a:spcBef>
                <a:spcPts val="0"/>
              </a:spcBef>
              <a:spcAft>
                <a:spcPts val="1200"/>
              </a:spcAft>
            </a:pPr>
            <a:r>
              <a:rPr lang="en-US" sz="2000" dirty="0"/>
              <a:t>The benefit terminates on the anniversary of the issue on or following the insured’s 65th birthday</a:t>
            </a:r>
          </a:p>
          <a:p>
            <a:pPr marL="0" indent="0">
              <a:spcBef>
                <a:spcPts val="0"/>
              </a:spcBef>
              <a:spcAft>
                <a:spcPts val="1200"/>
              </a:spcAft>
              <a:buNone/>
            </a:pPr>
            <a:endParaRPr lang="en-US" sz="1800" dirty="0"/>
          </a:p>
          <a:p>
            <a:pPr marL="0" indent="0" algn="r">
              <a:spcBef>
                <a:spcPts val="0"/>
              </a:spcBef>
              <a:spcAft>
                <a:spcPts val="1200"/>
              </a:spcAft>
              <a:buNone/>
            </a:pPr>
            <a:endParaRPr lang="en-US" sz="1800" i="1" dirty="0"/>
          </a:p>
          <a:p>
            <a:pPr marL="0" indent="0">
              <a:spcBef>
                <a:spcPts val="0"/>
              </a:spcBef>
              <a:spcAft>
                <a:spcPts val="1200"/>
              </a:spcAft>
              <a:buNone/>
            </a:pPr>
            <a:r>
              <a:rPr lang="en-US" sz="1800" i="1" dirty="0"/>
              <a:t>*</a:t>
            </a:r>
            <a:r>
              <a:rPr lang="en-US" i="1" dirty="0"/>
              <a:t>State variations may apply.</a:t>
            </a:r>
          </a:p>
        </p:txBody>
      </p:sp>
      <p:sp>
        <p:nvSpPr>
          <p:cNvPr id="2" name="Title 1"/>
          <p:cNvSpPr>
            <a:spLocks noGrp="1"/>
          </p:cNvSpPr>
          <p:nvPr>
            <p:ph type="title"/>
          </p:nvPr>
        </p:nvSpPr>
        <p:spPr/>
        <p:txBody>
          <a:bodyPr/>
          <a:lstStyle/>
          <a:p>
            <a:r>
              <a:rPr lang="en-US" dirty="0"/>
              <a:t>level term 65 rider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320038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p:txBody>
          <a:bodyPr>
            <a:normAutofit/>
          </a:bodyPr>
          <a:lstStyle/>
          <a:p>
            <a:pPr>
              <a:lnSpc>
                <a:spcPct val="100000"/>
              </a:lnSpc>
              <a:spcBef>
                <a:spcPts val="0"/>
              </a:spcBef>
              <a:spcAft>
                <a:spcPts val="1200"/>
              </a:spcAft>
              <a:buFontTx/>
              <a:buChar char="•"/>
              <a:defRPr/>
            </a:pPr>
            <a:r>
              <a:rPr lang="en-US" sz="1800" dirty="0"/>
              <a:t>Coverage for children can either be purchased as separate whole life policies or the children’s term rider can be added</a:t>
            </a:r>
          </a:p>
          <a:p>
            <a:pPr>
              <a:lnSpc>
                <a:spcPct val="100000"/>
              </a:lnSpc>
              <a:spcBef>
                <a:spcPts val="0"/>
              </a:spcBef>
              <a:spcAft>
                <a:spcPts val="1200"/>
              </a:spcAft>
              <a:buFontTx/>
              <a:buChar char="•"/>
              <a:defRPr/>
            </a:pPr>
            <a:r>
              <a:rPr lang="en-US" sz="1800" dirty="0"/>
              <a:t>Benefit may be added to any policy issued to employee or spouse age 18-55</a:t>
            </a:r>
          </a:p>
          <a:p>
            <a:pPr>
              <a:lnSpc>
                <a:spcPct val="100000"/>
              </a:lnSpc>
              <a:spcBef>
                <a:spcPts val="0"/>
              </a:spcBef>
              <a:spcAft>
                <a:spcPts val="1200"/>
              </a:spcAft>
              <a:buFontTx/>
              <a:buChar char="•"/>
              <a:defRPr/>
            </a:pPr>
            <a:r>
              <a:rPr lang="en-US" sz="1800" dirty="0"/>
              <a:t>Level term coverage on each child up to $25,000 (units of $1,000)</a:t>
            </a:r>
          </a:p>
          <a:p>
            <a:pPr>
              <a:lnSpc>
                <a:spcPct val="100000"/>
              </a:lnSpc>
              <a:spcBef>
                <a:spcPts val="0"/>
              </a:spcBef>
              <a:spcAft>
                <a:spcPts val="1200"/>
              </a:spcAft>
              <a:buFontTx/>
              <a:buChar char="•"/>
              <a:defRPr/>
            </a:pPr>
            <a:r>
              <a:rPr lang="en-US" sz="1800" dirty="0"/>
              <a:t>Covers all eligible natural children, stepchildren or legally adopted children from age 15 days through age 25</a:t>
            </a:r>
          </a:p>
          <a:p>
            <a:pPr>
              <a:lnSpc>
                <a:spcPct val="100000"/>
              </a:lnSpc>
              <a:spcBef>
                <a:spcPts val="0"/>
              </a:spcBef>
              <a:spcAft>
                <a:spcPts val="1200"/>
              </a:spcAft>
              <a:buFontTx/>
              <a:buChar char="•"/>
              <a:defRPr/>
            </a:pPr>
            <a:r>
              <a:rPr lang="en-US" sz="1800" dirty="0"/>
              <a:t>Future children will be automatically covered as of age 15 days with no increase in premium </a:t>
            </a:r>
          </a:p>
          <a:p>
            <a:pPr>
              <a:lnSpc>
                <a:spcPct val="100000"/>
              </a:lnSpc>
              <a:spcBef>
                <a:spcPts val="0"/>
              </a:spcBef>
              <a:spcAft>
                <a:spcPts val="1200"/>
              </a:spcAft>
              <a:buFontTx/>
              <a:buChar char="•"/>
              <a:defRPr/>
            </a:pPr>
            <a:r>
              <a:rPr lang="en-US" sz="1800" dirty="0"/>
              <a:t>Any insured child between ages 21-25 may convert to a permanent policy up to the lesser of 5 times the children’s benefit or $25,000 (whichever is less) without Evidence of Insurability</a:t>
            </a:r>
          </a:p>
        </p:txBody>
      </p:sp>
      <p:sp>
        <p:nvSpPr>
          <p:cNvPr id="2" name="Title 1"/>
          <p:cNvSpPr>
            <a:spLocks noGrp="1"/>
          </p:cNvSpPr>
          <p:nvPr>
            <p:ph type="title"/>
          </p:nvPr>
        </p:nvSpPr>
        <p:spPr/>
        <p:txBody>
          <a:bodyPr/>
          <a:lstStyle/>
          <a:p>
            <a:r>
              <a:rPr lang="en-US" dirty="0"/>
              <a:t>Children’s term insurance rider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121326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63788"/>
            <a:ext cx="8055864" cy="4575373"/>
          </a:xfrm>
        </p:spPr>
        <p:txBody>
          <a:bodyPr>
            <a:normAutofit fontScale="92500" lnSpcReduction="20000"/>
          </a:bodyPr>
          <a:lstStyle/>
          <a:p>
            <a:pPr marL="342900" indent="-342900">
              <a:lnSpc>
                <a:spcPct val="100000"/>
              </a:lnSpc>
              <a:spcBef>
                <a:spcPts val="0"/>
              </a:spcBef>
              <a:spcAft>
                <a:spcPts val="1200"/>
              </a:spcAft>
              <a:buFontTx/>
              <a:buChar char="•"/>
            </a:pPr>
            <a:r>
              <a:rPr lang="en-US" sz="1900" dirty="0"/>
              <a:t>Benefit trigger – loss of 2 or more out of 6 activities of daily living (ADL’s) and under the regular care and attendance of a physician. The six ADL’s are: continence, bathing, transferring, dressing, toileting, eating </a:t>
            </a:r>
          </a:p>
          <a:p>
            <a:pPr marL="342900" indent="-342900">
              <a:lnSpc>
                <a:spcPct val="100000"/>
              </a:lnSpc>
              <a:spcBef>
                <a:spcPts val="0"/>
              </a:spcBef>
              <a:spcAft>
                <a:spcPts val="1200"/>
              </a:spcAft>
              <a:buFontTx/>
              <a:buChar char="•"/>
            </a:pPr>
            <a:r>
              <a:rPr lang="en-US" sz="1900" dirty="0"/>
              <a:t>No requirement for hospital confinement, skilled or home health care </a:t>
            </a:r>
          </a:p>
          <a:p>
            <a:pPr marL="342900" indent="-342900">
              <a:lnSpc>
                <a:spcPct val="100000"/>
              </a:lnSpc>
              <a:spcBef>
                <a:spcPts val="0"/>
              </a:spcBef>
              <a:spcAft>
                <a:spcPts val="1200"/>
              </a:spcAft>
              <a:buFontTx/>
              <a:buChar char="•"/>
            </a:pPr>
            <a:r>
              <a:rPr lang="en-US" sz="1900" dirty="0"/>
              <a:t>Monthly benefit amounts of $1,000, $2,000 or $3,000 (total bucket limited to 2.5 times the face amount)</a:t>
            </a:r>
          </a:p>
          <a:p>
            <a:pPr marL="342900" indent="-342900">
              <a:lnSpc>
                <a:spcPct val="100000"/>
              </a:lnSpc>
              <a:spcBef>
                <a:spcPts val="0"/>
              </a:spcBef>
              <a:spcAft>
                <a:spcPts val="1200"/>
              </a:spcAft>
              <a:buFontTx/>
              <a:buChar char="•"/>
            </a:pPr>
            <a:r>
              <a:rPr lang="en-US" sz="1900" dirty="0"/>
              <a:t>Elimination periods of 90 days or 180 days</a:t>
            </a:r>
          </a:p>
          <a:p>
            <a:pPr marL="342900" indent="-342900">
              <a:lnSpc>
                <a:spcPct val="100000"/>
              </a:lnSpc>
              <a:spcBef>
                <a:spcPts val="0"/>
              </a:spcBef>
              <a:spcAft>
                <a:spcPts val="1200"/>
              </a:spcAft>
              <a:buFontTx/>
              <a:buChar char="•"/>
            </a:pPr>
            <a:r>
              <a:rPr lang="en-US" sz="1900" dirty="0"/>
              <a:t>Benefit periods of 12 months, 24 months or 36 months</a:t>
            </a:r>
          </a:p>
          <a:p>
            <a:pPr marL="342900" indent="-342900">
              <a:lnSpc>
                <a:spcPct val="100000"/>
              </a:lnSpc>
              <a:spcBef>
                <a:spcPts val="0"/>
              </a:spcBef>
              <a:spcAft>
                <a:spcPts val="1200"/>
              </a:spcAft>
              <a:buFontTx/>
              <a:buChar char="•"/>
            </a:pPr>
            <a:r>
              <a:rPr lang="en-US" sz="1900" dirty="0"/>
              <a:t>Employee &amp; Spouse issue ages (18-70)</a:t>
            </a:r>
          </a:p>
          <a:p>
            <a:pPr marL="342900" indent="-342900">
              <a:lnSpc>
                <a:spcPct val="100000"/>
              </a:lnSpc>
              <a:spcBef>
                <a:spcPts val="0"/>
              </a:spcBef>
              <a:spcAft>
                <a:spcPts val="1200"/>
              </a:spcAft>
              <a:buFontTx/>
              <a:buChar char="•"/>
            </a:pPr>
            <a:r>
              <a:rPr lang="en-US" sz="1900" dirty="0"/>
              <a:t>Unismoke rates</a:t>
            </a:r>
          </a:p>
          <a:p>
            <a:pPr marL="342900" indent="-342900">
              <a:lnSpc>
                <a:spcPct val="100000"/>
              </a:lnSpc>
              <a:spcBef>
                <a:spcPts val="0"/>
              </a:spcBef>
              <a:spcAft>
                <a:spcPts val="1200"/>
              </a:spcAft>
              <a:buFontTx/>
              <a:buChar char="•"/>
            </a:pPr>
            <a:r>
              <a:rPr lang="en-US" sz="1900" dirty="0"/>
              <a:t>Same underwriting as the base policy. No new qualifying questions</a:t>
            </a:r>
          </a:p>
          <a:p>
            <a:pPr marL="0" indent="0">
              <a:lnSpc>
                <a:spcPct val="100000"/>
              </a:lnSpc>
              <a:spcBef>
                <a:spcPts val="0"/>
              </a:spcBef>
              <a:spcAft>
                <a:spcPts val="1200"/>
              </a:spcAft>
              <a:buNone/>
            </a:pPr>
            <a:endParaRPr lang="en-US" sz="1500" i="1" dirty="0"/>
          </a:p>
          <a:p>
            <a:pPr marL="0" indent="0">
              <a:lnSpc>
                <a:spcPct val="100000"/>
              </a:lnSpc>
              <a:spcBef>
                <a:spcPts val="0"/>
              </a:spcBef>
              <a:spcAft>
                <a:spcPts val="1200"/>
              </a:spcAft>
              <a:buNone/>
            </a:pPr>
            <a:r>
              <a:rPr lang="en-US" sz="1500" i="1" dirty="0"/>
              <a:t>*In Massachusetts, this rider is called the Chronic Illness Rider.  The Catastrophic Loss Rider is not approved in CA, CT, FL, HI, IL, KS, MD, MN, MO, NH, NJ, NY, NC, PA, TN, TX, VT, VA, WA, and PR.</a:t>
            </a:r>
            <a:endParaRPr lang="en-US" sz="1500" dirty="0"/>
          </a:p>
        </p:txBody>
      </p:sp>
      <p:sp>
        <p:nvSpPr>
          <p:cNvPr id="2" name="Title 1"/>
          <p:cNvSpPr>
            <a:spLocks noGrp="1"/>
          </p:cNvSpPr>
          <p:nvPr>
            <p:ph type="title"/>
          </p:nvPr>
        </p:nvSpPr>
        <p:spPr/>
        <p:txBody>
          <a:bodyPr/>
          <a:lstStyle/>
          <a:p>
            <a:r>
              <a:rPr lang="en-US" dirty="0"/>
              <a:t>Catastrophic loss rider*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290187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63788"/>
            <a:ext cx="8055864" cy="4593667"/>
          </a:xfrm>
        </p:spPr>
        <p:txBody>
          <a:bodyPr>
            <a:normAutofit fontScale="92500" lnSpcReduction="10000"/>
          </a:bodyPr>
          <a:lstStyle/>
          <a:p>
            <a:pPr>
              <a:lnSpc>
                <a:spcPct val="110000"/>
              </a:lnSpc>
              <a:spcBef>
                <a:spcPts val="0"/>
              </a:spcBef>
              <a:spcAft>
                <a:spcPts val="1200"/>
              </a:spcAft>
              <a:buFontTx/>
              <a:buChar char="•"/>
            </a:pPr>
            <a:r>
              <a:rPr lang="en-US" sz="1900" dirty="0"/>
              <a:t>Standard pre-existing exclusion – 6 months prior, 6 months following</a:t>
            </a:r>
          </a:p>
          <a:p>
            <a:pPr>
              <a:lnSpc>
                <a:spcPct val="110000"/>
              </a:lnSpc>
              <a:spcBef>
                <a:spcPts val="0"/>
              </a:spcBef>
              <a:spcAft>
                <a:spcPts val="1200"/>
              </a:spcAft>
              <a:buFontTx/>
              <a:buChar char="•"/>
            </a:pPr>
            <a:r>
              <a:rPr lang="en-US" sz="1900" dirty="0"/>
              <a:t>Does not reduce the value of the life insurance policy</a:t>
            </a:r>
          </a:p>
          <a:p>
            <a:pPr>
              <a:lnSpc>
                <a:spcPct val="110000"/>
              </a:lnSpc>
              <a:spcBef>
                <a:spcPts val="0"/>
              </a:spcBef>
              <a:spcAft>
                <a:spcPts val="1200"/>
              </a:spcAft>
              <a:buFontTx/>
              <a:buChar char="•"/>
            </a:pPr>
            <a:r>
              <a:rPr lang="en-US" sz="1900" dirty="0"/>
              <a:t>Payor Waiver, if purchased on the new policy, applies to the CATLOSS rider under the same terms. The premium for the CATLOSS rider is subject to the Payor Waiver premium percentage</a:t>
            </a:r>
          </a:p>
          <a:p>
            <a:pPr>
              <a:lnSpc>
                <a:spcPct val="110000"/>
              </a:lnSpc>
              <a:spcBef>
                <a:spcPts val="0"/>
              </a:spcBef>
              <a:spcAft>
                <a:spcPts val="1200"/>
              </a:spcAft>
              <a:buFontTx/>
              <a:buChar char="•"/>
            </a:pPr>
            <a:r>
              <a:rPr lang="en-US" sz="1900" dirty="0"/>
              <a:t>Premiums are subject to possible rate increases</a:t>
            </a:r>
          </a:p>
          <a:p>
            <a:pPr>
              <a:lnSpc>
                <a:spcPct val="110000"/>
              </a:lnSpc>
              <a:spcBef>
                <a:spcPts val="0"/>
              </a:spcBef>
              <a:spcAft>
                <a:spcPts val="1200"/>
              </a:spcAft>
              <a:buFontTx/>
              <a:buChar char="•"/>
            </a:pPr>
            <a:r>
              <a:rPr lang="en-US" sz="1900" dirty="0"/>
              <a:t>When the maximum CATLOSS benefit has been paid, the rider terminates and must be removed from the policy. The life insurance remains in force unless the insured decides to terminate the policy </a:t>
            </a:r>
          </a:p>
          <a:p>
            <a:pPr>
              <a:lnSpc>
                <a:spcPct val="110000"/>
              </a:lnSpc>
              <a:spcBef>
                <a:spcPts val="0"/>
              </a:spcBef>
              <a:spcAft>
                <a:spcPts val="1200"/>
              </a:spcAft>
              <a:buFontTx/>
              <a:buChar char="•"/>
            </a:pPr>
            <a:r>
              <a:rPr lang="en-US" sz="1900" dirty="0"/>
              <a:t>An individual may terminate the CATLOSS rider and keep the life policy</a:t>
            </a:r>
          </a:p>
          <a:p>
            <a:pPr marL="0" indent="0">
              <a:lnSpc>
                <a:spcPct val="110000"/>
              </a:lnSpc>
              <a:spcBef>
                <a:spcPts val="0"/>
              </a:spcBef>
              <a:spcAft>
                <a:spcPts val="1200"/>
              </a:spcAft>
              <a:buNone/>
            </a:pPr>
            <a:endParaRPr lang="en-US" i="1" dirty="0"/>
          </a:p>
          <a:p>
            <a:pPr marL="0" indent="0">
              <a:lnSpc>
                <a:spcPct val="110000"/>
              </a:lnSpc>
              <a:spcBef>
                <a:spcPts val="0"/>
              </a:spcBef>
              <a:spcAft>
                <a:spcPts val="1200"/>
              </a:spcAft>
              <a:buNone/>
            </a:pPr>
            <a:r>
              <a:rPr lang="en-US" sz="1500" i="1" dirty="0"/>
              <a:t>*In Massachusetts, this rider is called the Chronic Illness Rider.  The Catastrophic Loss Rider is not approved in CA, CT, FL, HI, IL, KS, MD, MN, MO, NH, NJ, NY, NC, PA, TN, TX, VT, VA, WA, and PR. </a:t>
            </a:r>
            <a:endParaRPr lang="en-US" sz="2200" dirty="0"/>
          </a:p>
        </p:txBody>
      </p:sp>
      <p:sp>
        <p:nvSpPr>
          <p:cNvPr id="6" name="Title 1"/>
          <p:cNvSpPr>
            <a:spLocks noGrp="1"/>
          </p:cNvSpPr>
          <p:nvPr>
            <p:ph type="title"/>
          </p:nvPr>
        </p:nvSpPr>
        <p:spPr/>
        <p:txBody>
          <a:bodyPr/>
          <a:lstStyle/>
          <a:p>
            <a:r>
              <a:rPr lang="en-US" dirty="0"/>
              <a:t>Catastrophic loss rider*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80684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0" y="1363788"/>
            <a:ext cx="8055864" cy="4748254"/>
          </a:xfrm>
        </p:spPr>
        <p:txBody>
          <a:bodyPr>
            <a:noAutofit/>
          </a:bodyPr>
          <a:lstStyle/>
          <a:p>
            <a:pPr>
              <a:lnSpc>
                <a:spcPct val="100000"/>
              </a:lnSpc>
              <a:spcBef>
                <a:spcPts val="0"/>
              </a:spcBef>
              <a:spcAft>
                <a:spcPts val="1200"/>
              </a:spcAft>
            </a:pPr>
            <a:r>
              <a:rPr lang="en-US" sz="1800" dirty="0">
                <a:latin typeface="Arial" panose="020B0604020202020204" pitchFamily="34" charset="0"/>
                <a:cs typeface="Arial" panose="020B0604020202020204" pitchFamily="34" charset="0"/>
              </a:rPr>
              <a:t>This rider is not available at time of issue. However, </a:t>
            </a:r>
            <a:r>
              <a:rPr lang="en-US" sz="1800" b="1" dirty="0">
                <a:latin typeface="Arial" panose="020B0604020202020204" pitchFamily="34" charset="0"/>
                <a:cs typeface="Arial" panose="020B0604020202020204" pitchFamily="34" charset="0"/>
              </a:rPr>
              <a:t>the rider may be added to the policy at any time after issue</a:t>
            </a:r>
            <a:r>
              <a:rPr lang="en-US" sz="1800" dirty="0">
                <a:latin typeface="Arial" panose="020B0604020202020204" pitchFamily="34" charset="0"/>
                <a:cs typeface="Arial" panose="020B0604020202020204" pitchFamily="34" charset="0"/>
              </a:rPr>
              <a:t> and any required disclosures will be completed at that time. There is no premium cost for this rider</a:t>
            </a:r>
          </a:p>
          <a:p>
            <a:pPr marL="285750" indent="-285750">
              <a:lnSpc>
                <a:spcPct val="100000"/>
              </a:lnSpc>
              <a:spcBef>
                <a:spcPts val="0"/>
              </a:spcBef>
              <a:spcAft>
                <a:spcPts val="1200"/>
              </a:spcAft>
            </a:pPr>
            <a:r>
              <a:rPr lang="en-US" sz="1800" dirty="0">
                <a:latin typeface="Arial" panose="020B0604020202020204" pitchFamily="34" charset="0"/>
                <a:cs typeface="Arial" panose="020B0604020202020204" pitchFamily="34" charset="0"/>
              </a:rPr>
              <a:t>This rider allows us to make available a portion of the life insurance proceeds to an Insured who is terminally ill. Terminally ill means the Insured has a life expectancy of 12 months or less due to illness or physical condition </a:t>
            </a:r>
          </a:p>
          <a:p>
            <a:pPr marL="285750" indent="-285750">
              <a:lnSpc>
                <a:spcPct val="100000"/>
              </a:lnSpc>
              <a:spcBef>
                <a:spcPts val="0"/>
              </a:spcBef>
              <a:spcAft>
                <a:spcPts val="1200"/>
              </a:spcAft>
            </a:pPr>
            <a:r>
              <a:rPr lang="en-US" sz="1800" dirty="0">
                <a:latin typeface="Arial" panose="020B0604020202020204" pitchFamily="34" charset="0"/>
                <a:cs typeface="Arial" panose="020B0604020202020204" pitchFamily="34" charset="0"/>
              </a:rPr>
              <a:t>We offer a monthly accelerated benefit option or a lump sum accelerated benefit option. If the face amount is less than $20,000, the entire policy is converted to an ABOR benefit. If the face amount is $20,000 or more, an insured may convert all or a portion of the proceeds up to a maximum of $50,000 </a:t>
            </a:r>
          </a:p>
          <a:p>
            <a:pPr marL="285750" indent="-285750">
              <a:lnSpc>
                <a:spcPct val="100000"/>
              </a:lnSpc>
              <a:spcBef>
                <a:spcPts val="0"/>
              </a:spcBef>
              <a:spcAft>
                <a:spcPts val="1200"/>
              </a:spcAft>
            </a:pPr>
            <a:r>
              <a:rPr lang="en-US" sz="1800" dirty="0">
                <a:latin typeface="Arial" panose="020B0604020202020204" pitchFamily="34" charset="0"/>
                <a:cs typeface="Arial" panose="020B0604020202020204" pitchFamily="34" charset="0"/>
              </a:rPr>
              <a:t>The minimum amount that can be converted is $10,000</a:t>
            </a:r>
          </a:p>
        </p:txBody>
      </p:sp>
      <p:sp>
        <p:nvSpPr>
          <p:cNvPr id="3" name="Title 2"/>
          <p:cNvSpPr>
            <a:spLocks noGrp="1"/>
          </p:cNvSpPr>
          <p:nvPr>
            <p:ph type="title"/>
          </p:nvPr>
        </p:nvSpPr>
        <p:spPr/>
        <p:txBody>
          <a:bodyPr/>
          <a:lstStyle/>
          <a:p>
            <a:r>
              <a:rPr lang="en-US" dirty="0"/>
              <a:t>Accelerated benefit option rider (ABOR)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418619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39" y="1193914"/>
            <a:ext cx="8046721" cy="3323987"/>
          </a:xfrm>
          <a:prstGeom prst="rect">
            <a:avLst/>
          </a:prstGeom>
          <a:noFill/>
        </p:spPr>
        <p:txBody>
          <a:bodyPr wrap="square" rtlCol="0">
            <a:spAutoFit/>
          </a:bodyPr>
          <a:lstStyle/>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This is an individual policy.  This requires an application for coverage for each individual to be insured.  Each insured receives a policy</a:t>
            </a:r>
          </a:p>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An issue date is assigned which is often 30-90 days out from the application date. The issue date appears on the schedule page of the policy</a:t>
            </a:r>
          </a:p>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Issue dates are set for either the 1st of the month or the 15th of the month</a:t>
            </a:r>
          </a:p>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Coverage is effective as of the application date  </a:t>
            </a:r>
          </a:p>
        </p:txBody>
      </p:sp>
      <p:sp>
        <p:nvSpPr>
          <p:cNvPr id="6"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
        <p:nvSpPr>
          <p:cNvPr id="7" name="Title 1"/>
          <p:cNvSpPr>
            <a:spLocks noGrp="1"/>
          </p:cNvSpPr>
          <p:nvPr>
            <p:ph type="title"/>
          </p:nvPr>
        </p:nvSpPr>
        <p:spPr/>
        <p:txBody>
          <a:bodyPr/>
          <a:lstStyle/>
          <a:p>
            <a:r>
              <a:rPr lang="en-US" dirty="0"/>
              <a:t>Enrollment &amp; issue dates</a:t>
            </a:r>
          </a:p>
        </p:txBody>
      </p:sp>
    </p:spTree>
    <p:extLst>
      <p:ext uri="{BB962C8B-B14F-4D97-AF65-F5344CB8AC3E}">
        <p14:creationId xmlns:p14="http://schemas.microsoft.com/office/powerpoint/2010/main" val="306356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63788"/>
            <a:ext cx="8055864" cy="4660494"/>
          </a:xfrm>
        </p:spPr>
        <p:txBody>
          <a:bodyPr>
            <a:noAutofit/>
          </a:bodyPr>
          <a:lstStyle/>
          <a:p>
            <a:pPr marL="0" indent="0">
              <a:lnSpc>
                <a:spcPct val="100000"/>
              </a:lnSpc>
              <a:spcBef>
                <a:spcPts val="0"/>
              </a:spcBef>
              <a:buNone/>
            </a:pPr>
            <a:r>
              <a:rPr lang="en-US" sz="1800" b="1" dirty="0"/>
              <a:t>Incontestability </a:t>
            </a:r>
            <a:endParaRPr lang="en-US" sz="1800" dirty="0"/>
          </a:p>
          <a:p>
            <a:pPr marL="0" indent="0">
              <a:lnSpc>
                <a:spcPct val="100000"/>
              </a:lnSpc>
              <a:spcBef>
                <a:spcPts val="0"/>
              </a:spcBef>
              <a:buNone/>
            </a:pPr>
            <a:r>
              <a:rPr lang="en-US" sz="1600" i="1" dirty="0">
                <a:solidFill>
                  <a:srgbClr val="0070C0"/>
                </a:solidFill>
              </a:rPr>
              <a:t>We will not question the validity of the policy after two years</a:t>
            </a:r>
          </a:p>
          <a:p>
            <a:pPr lvl="1">
              <a:lnSpc>
                <a:spcPct val="100000"/>
              </a:lnSpc>
              <a:spcBef>
                <a:spcPts val="0"/>
              </a:spcBef>
              <a:buFont typeface="Courier New" panose="02070309020205020404" pitchFamily="49" charset="0"/>
              <a:buChar char="o"/>
            </a:pPr>
            <a:r>
              <a:rPr lang="en-US" sz="1600" dirty="0"/>
              <a:t>We will not contest a policy after it has been in force, during the Insured's lifetime, for 2 years from its date of issue, except for non-payment of premiums. Any riders attached to this policy will be contestable, during the Insured's lifetime, for 2 years from the effective date of the rider</a:t>
            </a:r>
          </a:p>
          <a:p>
            <a:pPr marL="0" indent="0">
              <a:lnSpc>
                <a:spcPct val="100000"/>
              </a:lnSpc>
              <a:spcBef>
                <a:spcPts val="0"/>
              </a:spcBef>
              <a:buNone/>
            </a:pPr>
            <a:endParaRPr lang="en-US" sz="1800" dirty="0"/>
          </a:p>
          <a:p>
            <a:pPr marL="0" indent="0">
              <a:lnSpc>
                <a:spcPct val="100000"/>
              </a:lnSpc>
              <a:spcBef>
                <a:spcPts val="0"/>
              </a:spcBef>
              <a:buNone/>
            </a:pPr>
            <a:r>
              <a:rPr lang="en-US" sz="1800" b="1" dirty="0"/>
              <a:t>Suicide Exclusion</a:t>
            </a:r>
            <a:endParaRPr lang="en-US" sz="1800" dirty="0"/>
          </a:p>
          <a:p>
            <a:pPr marL="0" indent="0">
              <a:lnSpc>
                <a:spcPct val="100000"/>
              </a:lnSpc>
              <a:spcBef>
                <a:spcPts val="0"/>
              </a:spcBef>
              <a:buNone/>
            </a:pPr>
            <a:r>
              <a:rPr lang="en-US" sz="1600" i="1" dirty="0">
                <a:solidFill>
                  <a:srgbClr val="0070C0"/>
                </a:solidFill>
              </a:rPr>
              <a:t>Amount not payable if the Insured commits suicide within the first two years </a:t>
            </a:r>
            <a:endParaRPr lang="en-US" sz="1600" dirty="0">
              <a:solidFill>
                <a:srgbClr val="0070C0"/>
              </a:solidFill>
            </a:endParaRPr>
          </a:p>
          <a:p>
            <a:pPr lvl="1">
              <a:lnSpc>
                <a:spcPct val="100000"/>
              </a:lnSpc>
              <a:spcBef>
                <a:spcPts val="0"/>
              </a:spcBef>
              <a:buFont typeface="Courier New" panose="02070309020205020404" pitchFamily="49" charset="0"/>
              <a:buChar char="o"/>
            </a:pPr>
            <a:r>
              <a:rPr lang="en-US" sz="1600" dirty="0"/>
              <a:t>If the Insured commits suicide: </a:t>
            </a:r>
          </a:p>
          <a:p>
            <a:pPr lvl="1">
              <a:lnSpc>
                <a:spcPct val="100000"/>
              </a:lnSpc>
              <a:spcBef>
                <a:spcPts val="0"/>
              </a:spcBef>
              <a:buFont typeface="Courier New" panose="02070309020205020404" pitchFamily="49" charset="0"/>
              <a:buChar char="o"/>
            </a:pPr>
            <a:r>
              <a:rPr lang="en-US" sz="1600" dirty="0"/>
              <a:t>While sane or insane; </a:t>
            </a:r>
          </a:p>
          <a:p>
            <a:pPr lvl="1">
              <a:lnSpc>
                <a:spcPct val="100000"/>
              </a:lnSpc>
              <a:spcBef>
                <a:spcPts val="0"/>
              </a:spcBef>
              <a:buFont typeface="Courier New" panose="02070309020205020404" pitchFamily="49" charset="0"/>
              <a:buChar char="o"/>
            </a:pPr>
            <a:r>
              <a:rPr lang="en-US" sz="1600" dirty="0"/>
              <a:t>Within 2 years from the date of issue </a:t>
            </a:r>
            <a:r>
              <a:rPr lang="en-US" sz="1600" i="1" dirty="0"/>
              <a:t>(</a:t>
            </a:r>
            <a:r>
              <a:rPr lang="en-US" i="1" dirty="0"/>
              <a:t>In North Dakota and Colorado there is a one year exclusion. There is also a one year exclusion in Missouri, with restrictions.</a:t>
            </a:r>
            <a:r>
              <a:rPr lang="en-US" sz="1600" i="1" dirty="0"/>
              <a:t>)</a:t>
            </a:r>
          </a:p>
          <a:p>
            <a:pPr marL="0" indent="0">
              <a:lnSpc>
                <a:spcPct val="100000"/>
              </a:lnSpc>
              <a:spcBef>
                <a:spcPts val="0"/>
              </a:spcBef>
              <a:buNone/>
            </a:pPr>
            <a:r>
              <a:rPr lang="en-US" sz="1800" b="1" dirty="0"/>
              <a:t>Age </a:t>
            </a:r>
            <a:endParaRPr lang="en-US" sz="1800" dirty="0"/>
          </a:p>
          <a:p>
            <a:pPr marL="0" indent="0">
              <a:lnSpc>
                <a:spcPct val="100000"/>
              </a:lnSpc>
              <a:spcBef>
                <a:spcPts val="0"/>
              </a:spcBef>
              <a:buNone/>
            </a:pPr>
            <a:r>
              <a:rPr lang="en-US" sz="1600" i="1" dirty="0">
                <a:solidFill>
                  <a:srgbClr val="0070C0"/>
                </a:solidFill>
              </a:rPr>
              <a:t>Sum payable will be changed if age is not correct </a:t>
            </a:r>
            <a:endParaRPr lang="en-US" sz="1600" dirty="0">
              <a:solidFill>
                <a:srgbClr val="0070C0"/>
              </a:solidFill>
            </a:endParaRPr>
          </a:p>
          <a:p>
            <a:pPr lvl="1">
              <a:lnSpc>
                <a:spcPct val="100000"/>
              </a:lnSpc>
              <a:spcBef>
                <a:spcPts val="0"/>
              </a:spcBef>
              <a:buFont typeface="Courier New" panose="02070309020205020404" pitchFamily="49" charset="0"/>
              <a:buChar char="o"/>
            </a:pPr>
            <a:r>
              <a:rPr lang="en-US" sz="1600" dirty="0"/>
              <a:t>If the Insured's age has not been stated correctly, we will change the sum payable to what the premium paid would have bought at the correct age. This change will be based on our rates in effect on the date of issue</a:t>
            </a:r>
            <a:endParaRPr lang="en-US" sz="1600" i="1" dirty="0"/>
          </a:p>
        </p:txBody>
      </p:sp>
      <p:sp>
        <p:nvSpPr>
          <p:cNvPr id="2" name="Title 1"/>
          <p:cNvSpPr>
            <a:spLocks noGrp="1"/>
          </p:cNvSpPr>
          <p:nvPr>
            <p:ph type="title"/>
          </p:nvPr>
        </p:nvSpPr>
        <p:spPr/>
        <p:txBody>
          <a:bodyPr/>
          <a:lstStyle/>
          <a:p>
            <a:r>
              <a:rPr lang="en-US" dirty="0"/>
              <a:t>Exclusions/limitations</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421198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63788"/>
            <a:ext cx="8055864" cy="4636588"/>
          </a:xfrm>
        </p:spPr>
        <p:txBody>
          <a:bodyPr>
            <a:noAutofit/>
          </a:bodyPr>
          <a:lstStyle/>
          <a:p>
            <a:pPr>
              <a:lnSpc>
                <a:spcPct val="100000"/>
              </a:lnSpc>
              <a:spcBef>
                <a:spcPts val="0"/>
              </a:spcBef>
              <a:spcAft>
                <a:spcPts val="1200"/>
              </a:spcAft>
            </a:pPr>
            <a:r>
              <a:rPr lang="en-US" sz="1800" dirty="0"/>
              <a:t>Guaranteed Issue (GI) for the Employee, Spouse, Children and Grandchildren</a:t>
            </a:r>
          </a:p>
          <a:p>
            <a:pPr>
              <a:lnSpc>
                <a:spcPct val="100000"/>
              </a:lnSpc>
              <a:spcBef>
                <a:spcPts val="0"/>
              </a:spcBef>
              <a:spcAft>
                <a:spcPts val="1200"/>
              </a:spcAft>
            </a:pPr>
            <a:r>
              <a:rPr lang="en-US" sz="1800" dirty="0"/>
              <a:t>Simplified issue is available for over Guaranteed Issue amounts on money purchase option (not available on face amount purchase option)</a:t>
            </a:r>
          </a:p>
          <a:p>
            <a:pPr>
              <a:lnSpc>
                <a:spcPct val="100000"/>
              </a:lnSpc>
              <a:spcBef>
                <a:spcPts val="0"/>
              </a:spcBef>
              <a:spcAft>
                <a:spcPts val="1200"/>
              </a:spcAft>
            </a:pPr>
            <a:r>
              <a:rPr lang="en-US" sz="1800" dirty="0">
                <a:cs typeface="Times" pitchFamily="18" charset="0"/>
              </a:rPr>
              <a:t>At approved re-enrollments:</a:t>
            </a:r>
            <a:endParaRPr lang="en-US" sz="1800" dirty="0"/>
          </a:p>
          <a:p>
            <a:pPr lvl="1">
              <a:lnSpc>
                <a:spcPct val="100000"/>
              </a:lnSpc>
              <a:spcBef>
                <a:spcPts val="0"/>
              </a:spcBef>
              <a:spcAft>
                <a:spcPts val="1200"/>
              </a:spcAft>
            </a:pPr>
            <a:r>
              <a:rPr lang="en-US" sz="1600" dirty="0"/>
              <a:t>Individuals who previously purchased less than the GI amount will be eligible to purchase additional coverage up to the GI amount without medical questions</a:t>
            </a:r>
          </a:p>
          <a:p>
            <a:pPr lvl="1">
              <a:lnSpc>
                <a:spcPct val="100000"/>
              </a:lnSpc>
              <a:spcBef>
                <a:spcPts val="0"/>
              </a:spcBef>
              <a:spcAft>
                <a:spcPts val="1200"/>
              </a:spcAft>
            </a:pPr>
            <a:r>
              <a:rPr lang="en-US" sz="1600" dirty="0"/>
              <a:t>Eligible n</a:t>
            </a:r>
            <a:r>
              <a:rPr lang="en-US" sz="1600" dirty="0">
                <a:cs typeface="Times" pitchFamily="18" charset="0"/>
              </a:rPr>
              <a:t>ew hires will be able to purchase coverage on a GI basis</a:t>
            </a:r>
          </a:p>
          <a:p>
            <a:pPr>
              <a:lnSpc>
                <a:spcPct val="100000"/>
              </a:lnSpc>
              <a:spcBef>
                <a:spcPts val="0"/>
              </a:spcBef>
              <a:spcAft>
                <a:spcPts val="1200"/>
              </a:spcAft>
            </a:pPr>
            <a:r>
              <a:rPr lang="en-US" sz="1800" dirty="0">
                <a:cs typeface="Times" pitchFamily="18" charset="0"/>
              </a:rPr>
              <a:t>At approved open enrollments:</a:t>
            </a:r>
          </a:p>
          <a:p>
            <a:pPr lvl="1">
              <a:lnSpc>
                <a:spcPct val="100000"/>
              </a:lnSpc>
              <a:spcBef>
                <a:spcPts val="0"/>
              </a:spcBef>
              <a:spcAft>
                <a:spcPts val="1200"/>
              </a:spcAft>
            </a:pPr>
            <a:r>
              <a:rPr lang="en-US" sz="1600" dirty="0"/>
              <a:t>Individuals who previously purchased less than the GI amount will be eligible to purchase additional coverage up to the GI amount without medical questions</a:t>
            </a:r>
          </a:p>
          <a:p>
            <a:pPr lvl="1">
              <a:lnSpc>
                <a:spcPct val="100000"/>
              </a:lnSpc>
              <a:spcBef>
                <a:spcPts val="0"/>
              </a:spcBef>
              <a:spcAft>
                <a:spcPts val="1200"/>
              </a:spcAft>
            </a:pPr>
            <a:r>
              <a:rPr lang="en-US" sz="1600" dirty="0"/>
              <a:t>Eligible n</a:t>
            </a:r>
            <a:r>
              <a:rPr lang="en-US" sz="1600" dirty="0">
                <a:cs typeface="Times" pitchFamily="18" charset="0"/>
              </a:rPr>
              <a:t>ew hires and individuals who elected not to apply at a prior enrollment will be able to purchase coverage on a GI basis</a:t>
            </a:r>
            <a:endParaRPr lang="en-US" sz="1600" dirty="0"/>
          </a:p>
        </p:txBody>
      </p:sp>
      <p:sp>
        <p:nvSpPr>
          <p:cNvPr id="2" name="Title 1"/>
          <p:cNvSpPr>
            <a:spLocks noGrp="1"/>
          </p:cNvSpPr>
          <p:nvPr>
            <p:ph type="title"/>
          </p:nvPr>
        </p:nvSpPr>
        <p:spPr/>
        <p:txBody>
          <a:bodyPr/>
          <a:lstStyle/>
          <a:p>
            <a:r>
              <a:rPr lang="en-US" dirty="0"/>
              <a:t>underwriting</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177562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39" y="1342522"/>
            <a:ext cx="8100505" cy="4760565"/>
          </a:xfrm>
        </p:spPr>
        <p:txBody>
          <a:bodyPr>
            <a:noAutofit/>
          </a:bodyPr>
          <a:lstStyle/>
          <a:p>
            <a:pPr>
              <a:lnSpc>
                <a:spcPct val="100000"/>
              </a:lnSpc>
              <a:spcBef>
                <a:spcPts val="0"/>
              </a:spcBef>
              <a:spcAft>
                <a:spcPts val="1200"/>
              </a:spcAft>
              <a:defRPr/>
            </a:pPr>
            <a:r>
              <a:rPr lang="en-US" sz="1800" dirty="0"/>
              <a:t>42% of Americans say their household would face financial hardship within six months should a wage earner die unexpectedly — 25% would struggle financially within a month</a:t>
            </a:r>
          </a:p>
          <a:p>
            <a:pPr>
              <a:lnSpc>
                <a:spcPct val="100000"/>
              </a:lnSpc>
              <a:spcBef>
                <a:spcPts val="0"/>
              </a:spcBef>
              <a:spcAft>
                <a:spcPts val="1200"/>
              </a:spcAft>
              <a:defRPr/>
            </a:pPr>
            <a:r>
              <a:rPr lang="en-US" sz="1800" dirty="0"/>
              <a:t>The top reason people give for not purchasing coverage is that it is too expensive, yet more than half of Americans overestimate the cost of life insurance three-fold</a:t>
            </a:r>
          </a:p>
          <a:p>
            <a:pPr>
              <a:lnSpc>
                <a:spcPct val="100000"/>
              </a:lnSpc>
              <a:spcBef>
                <a:spcPts val="0"/>
              </a:spcBef>
              <a:defRPr/>
            </a:pPr>
            <a:r>
              <a:rPr lang="en-US" sz="1800" dirty="0"/>
              <a:t>Overall there are 102 million uninsured and underinsured Americans who know they need (or need more) life insurance coverage</a:t>
            </a:r>
          </a:p>
          <a:p>
            <a:pPr marL="0" indent="0">
              <a:lnSpc>
                <a:spcPct val="100000"/>
              </a:lnSpc>
              <a:spcBef>
                <a:spcPts val="0"/>
              </a:spcBef>
              <a:buNone/>
              <a:defRPr/>
            </a:pPr>
            <a:endParaRPr lang="en-US" sz="1800" dirty="0"/>
          </a:p>
          <a:p>
            <a:pPr>
              <a:lnSpc>
                <a:spcPct val="100000"/>
              </a:lnSpc>
              <a:spcBef>
                <a:spcPts val="0"/>
              </a:spcBef>
              <a:spcAft>
                <a:spcPts val="1200"/>
              </a:spcAft>
              <a:defRPr/>
            </a:pPr>
            <a:r>
              <a:rPr lang="en-US" sz="1800" dirty="0"/>
              <a:t>More than half of Americans (53%) say they haven’t purchased (or purchased more) life insurance because they are unsure how much they need or what type to buy</a:t>
            </a:r>
          </a:p>
          <a:p>
            <a:pPr marL="0" indent="0">
              <a:lnSpc>
                <a:spcPct val="100000"/>
              </a:lnSpc>
              <a:spcBef>
                <a:spcPts val="0"/>
              </a:spcBef>
              <a:buNone/>
              <a:defRPr/>
            </a:pPr>
            <a:endParaRPr lang="en-US" sz="1200" i="1" dirty="0"/>
          </a:p>
          <a:p>
            <a:pPr marL="0" indent="0">
              <a:lnSpc>
                <a:spcPct val="100000"/>
              </a:lnSpc>
              <a:spcBef>
                <a:spcPts val="0"/>
              </a:spcBef>
              <a:buNone/>
              <a:defRPr/>
            </a:pPr>
            <a:r>
              <a:rPr lang="en-US" i="1" dirty="0"/>
              <a:t>*Facts About Life 2021, Facts from LIMRA, Life Insurance Awareness Month, September 2021</a:t>
            </a:r>
          </a:p>
          <a:p>
            <a:pPr marL="0" lvl="1" indent="0">
              <a:lnSpc>
                <a:spcPct val="100000"/>
              </a:lnSpc>
              <a:spcBef>
                <a:spcPts val="0"/>
              </a:spcBef>
              <a:buNone/>
              <a:defRPr/>
            </a:pPr>
            <a:endParaRPr lang="en-US" sz="1800" dirty="0"/>
          </a:p>
          <a:p>
            <a:pPr marL="457200" lvl="1" indent="0">
              <a:lnSpc>
                <a:spcPct val="100000"/>
              </a:lnSpc>
              <a:spcBef>
                <a:spcPts val="0"/>
              </a:spcBef>
              <a:buNone/>
              <a:defRPr/>
            </a:pPr>
            <a:endParaRPr lang="en-US" sz="1800" dirty="0"/>
          </a:p>
          <a:p>
            <a:pPr lvl="1">
              <a:lnSpc>
                <a:spcPct val="100000"/>
              </a:lnSpc>
              <a:spcBef>
                <a:spcPts val="0"/>
              </a:spcBef>
              <a:defRPr/>
            </a:pPr>
            <a:endParaRPr lang="en-US" sz="1800" i="1" dirty="0"/>
          </a:p>
        </p:txBody>
      </p:sp>
      <p:sp>
        <p:nvSpPr>
          <p:cNvPr id="2" name="Title 1"/>
          <p:cNvSpPr>
            <a:spLocks noGrp="1"/>
          </p:cNvSpPr>
          <p:nvPr>
            <p:ph type="title"/>
          </p:nvPr>
        </p:nvSpPr>
        <p:spPr/>
        <p:txBody>
          <a:bodyPr/>
          <a:lstStyle/>
          <a:p>
            <a:r>
              <a:rPr lang="en-US" dirty="0"/>
              <a:t>Facts about life</a:t>
            </a:r>
            <a:r>
              <a:rPr lang="en-US" dirty="0">
                <a:solidFill>
                  <a:srgbClr val="FF0000"/>
                </a:solidFill>
              </a:rPr>
              <a:t> </a:t>
            </a:r>
            <a:r>
              <a:rPr lang="en-US" dirty="0"/>
              <a:t>INSURANCE</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14223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2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000"/>
                                  </p:stCondLst>
                                  <p:childTnLst>
                                    <p:set>
                                      <p:cBhvr>
                                        <p:cTn id="12" dur="1" fill="hold">
                                          <p:stCondLst>
                                            <p:cond delay="0"/>
                                          </p:stCondLst>
                                        </p:cTn>
                                        <p:tgtEl>
                                          <p:spTgt spid="5125">
                                            <p:txEl>
                                              <p:pRg st="1" end="1"/>
                                            </p:txEl>
                                          </p:spTgt>
                                        </p:tgtEl>
                                        <p:attrNameLst>
                                          <p:attrName>style.visibility</p:attrName>
                                        </p:attrNameLst>
                                      </p:cBhvr>
                                      <p:to>
                                        <p:strVal val="visible"/>
                                      </p:to>
                                    </p:set>
                                    <p:anim calcmode="lin" valueType="num">
                                      <p:cBhvr additive="base">
                                        <p:cTn id="13" dur="2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5125">
                                            <p:txEl>
                                              <p:pRg st="2" end="2"/>
                                            </p:txEl>
                                          </p:spTgt>
                                        </p:tgtEl>
                                        <p:attrNameLst>
                                          <p:attrName>style.visibility</p:attrName>
                                        </p:attrNameLst>
                                      </p:cBhvr>
                                      <p:to>
                                        <p:strVal val="visible"/>
                                      </p:to>
                                    </p:set>
                                    <p:anim calcmode="lin" valueType="num">
                                      <p:cBhvr additive="base">
                                        <p:cTn id="19" dur="2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000"/>
                                  </p:stCondLst>
                                  <p:childTnLst>
                                    <p:set>
                                      <p:cBhvr>
                                        <p:cTn id="24" dur="1" fill="hold">
                                          <p:stCondLst>
                                            <p:cond delay="0"/>
                                          </p:stCondLst>
                                        </p:cTn>
                                        <p:tgtEl>
                                          <p:spTgt spid="5125">
                                            <p:txEl>
                                              <p:pRg st="4" end="4"/>
                                            </p:txEl>
                                          </p:spTgt>
                                        </p:tgtEl>
                                        <p:attrNameLst>
                                          <p:attrName>style.visibility</p:attrName>
                                        </p:attrNameLst>
                                      </p:cBhvr>
                                      <p:to>
                                        <p:strVal val="visible"/>
                                      </p:to>
                                    </p:set>
                                    <p:anim calcmode="lin" valueType="num">
                                      <p:cBhvr additive="base">
                                        <p:cTn id="25" dur="2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1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93914"/>
            <a:ext cx="8419763" cy="3785652"/>
          </a:xfrm>
          <a:prstGeom prst="rect">
            <a:avLst/>
          </a:prstGeom>
          <a:noFill/>
        </p:spPr>
        <p:txBody>
          <a:bodyPr wrap="square" rtlCol="0">
            <a:spAutoFit/>
          </a:bodyPr>
          <a:lstStyle/>
          <a:p>
            <a:pPr marL="285750" indent="-285750">
              <a:spcAft>
                <a:spcPts val="1200"/>
              </a:spcAft>
              <a:buClr>
                <a:schemeClr val="tx2"/>
              </a:buClr>
              <a:buFont typeface="Arial" panose="020B0604020202020204" pitchFamily="34" charset="0"/>
              <a:buChar char="•"/>
            </a:pPr>
            <a:r>
              <a:rPr lang="en-US" sz="2000" dirty="0">
                <a:solidFill>
                  <a:srgbClr val="183028"/>
                </a:solidFill>
                <a:latin typeface="Arial" panose="020B0604020202020204" pitchFamily="34" charset="0"/>
                <a:cs typeface="Arial" panose="020B0604020202020204" pitchFamily="34" charset="0"/>
              </a:rPr>
              <a:t>Product can be quoted using money purchase (e.g. $5.00 a week) or face amount purchase (e.g. $50,000)</a:t>
            </a:r>
          </a:p>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Shelf rated product. Rates are filed and approved by the states</a:t>
            </a:r>
          </a:p>
          <a:p>
            <a:pPr marL="285750" indent="-285750">
              <a:spcAft>
                <a:spcPts val="1200"/>
              </a:spcAft>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Rates are available as Unismoke or Tobacco/Non-Tobacco</a:t>
            </a:r>
          </a:p>
          <a:p>
            <a:pPr marL="742950" lvl="1" indent="-285750">
              <a:spcAft>
                <a:spcPts val="1200"/>
              </a:spcAft>
              <a:buClr>
                <a:schemeClr val="tx2"/>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Rate choice is determined at the case level</a:t>
            </a:r>
          </a:p>
          <a:p>
            <a:pPr marL="742950" lvl="1" indent="-285750">
              <a:spcAft>
                <a:spcPts val="1200"/>
              </a:spcAft>
              <a:buClr>
                <a:schemeClr val="tx2"/>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If Unismoke version: No question about tobacco use</a:t>
            </a:r>
          </a:p>
          <a:p>
            <a:pPr marL="742950" lvl="1" indent="-285750">
              <a:spcAft>
                <a:spcPts val="1200"/>
              </a:spcAft>
              <a:buClr>
                <a:schemeClr val="tx2"/>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If Smoker Distinct: Question about tobacco use for issue ages 18 and above</a:t>
            </a:r>
          </a:p>
          <a:p>
            <a:pPr marL="742950" lvl="1" indent="-285750">
              <a:spcAft>
                <a:spcPts val="1200"/>
              </a:spcAft>
              <a:buClr>
                <a:schemeClr val="tx2"/>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All children (0-17) automatically classified “Unismoke”</a:t>
            </a:r>
            <a:endParaRPr lang="en-US" sz="2000" dirty="0"/>
          </a:p>
        </p:txBody>
      </p:sp>
      <p:sp>
        <p:nvSpPr>
          <p:cNvPr id="6"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
        <p:nvSpPr>
          <p:cNvPr id="7" name="Title 1"/>
          <p:cNvSpPr>
            <a:spLocks noGrp="1"/>
          </p:cNvSpPr>
          <p:nvPr>
            <p:ph type="title"/>
          </p:nvPr>
        </p:nvSpPr>
        <p:spPr/>
        <p:txBody>
          <a:bodyPr/>
          <a:lstStyle/>
          <a:p>
            <a:r>
              <a:rPr lang="en-US" dirty="0"/>
              <a:t>Pricing &amp; quoting</a:t>
            </a:r>
          </a:p>
        </p:txBody>
      </p:sp>
    </p:spTree>
    <p:extLst>
      <p:ext uri="{BB962C8B-B14F-4D97-AF65-F5344CB8AC3E}">
        <p14:creationId xmlns:p14="http://schemas.microsoft.com/office/powerpoint/2010/main" val="378129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idx="1"/>
          </p:nvPr>
        </p:nvSpPr>
        <p:spPr/>
        <p:txBody>
          <a:bodyPr>
            <a:noAutofit/>
          </a:bodyPr>
          <a:lstStyle/>
          <a:p>
            <a:pPr>
              <a:lnSpc>
                <a:spcPct val="100000"/>
              </a:lnSpc>
              <a:spcBef>
                <a:spcPts val="0"/>
              </a:spcBef>
              <a:spcAft>
                <a:spcPts val="1200"/>
              </a:spcAft>
              <a:defRPr/>
            </a:pPr>
            <a:r>
              <a:rPr lang="en-US" sz="1800" dirty="0"/>
              <a:t>Issue, billing, customer service and claims are managed from our home office</a:t>
            </a:r>
          </a:p>
          <a:p>
            <a:pPr>
              <a:lnSpc>
                <a:spcPct val="100000"/>
              </a:lnSpc>
              <a:spcBef>
                <a:spcPts val="0"/>
              </a:spcBef>
              <a:spcAft>
                <a:spcPts val="1200"/>
              </a:spcAft>
              <a:defRPr/>
            </a:pPr>
            <a:r>
              <a:rPr lang="en-US" sz="1800" dirty="0"/>
              <a:t>Claims &amp; Service forms can be found on our website at </a:t>
            </a:r>
            <a:r>
              <a:rPr lang="en-US" sz="1800" u="sng" dirty="0">
                <a:hlinkClick r:id="rId3"/>
              </a:rPr>
              <a:t>www.bostonmutual.com</a:t>
            </a:r>
            <a:r>
              <a:rPr lang="en-US" sz="1800" dirty="0"/>
              <a:t> in the </a:t>
            </a:r>
            <a:r>
              <a:rPr lang="en-US" sz="1800" b="1" dirty="0"/>
              <a:t>Our Services and Forms </a:t>
            </a:r>
            <a:r>
              <a:rPr lang="en-US" sz="1800" dirty="0"/>
              <a:t>menu</a:t>
            </a:r>
          </a:p>
          <a:p>
            <a:pPr>
              <a:lnSpc>
                <a:spcPct val="100000"/>
              </a:lnSpc>
              <a:spcBef>
                <a:spcPts val="0"/>
              </a:spcBef>
              <a:spcAft>
                <a:spcPts val="1200"/>
              </a:spcAft>
              <a:defRPr/>
            </a:pPr>
            <a:r>
              <a:rPr lang="en-US" sz="1800" dirty="0"/>
              <a:t>For claims questions, please contact our Claims Team: 877-212-2950 </a:t>
            </a:r>
          </a:p>
          <a:p>
            <a:pPr>
              <a:lnSpc>
                <a:spcPct val="100000"/>
              </a:lnSpc>
              <a:spcBef>
                <a:spcPts val="0"/>
              </a:spcBef>
              <a:spcAft>
                <a:spcPts val="1200"/>
              </a:spcAft>
            </a:pPr>
            <a:r>
              <a:rPr lang="en-US" sz="1800" dirty="0"/>
              <a:t>Please mail the completed claim and authorization forms </a:t>
            </a:r>
            <a:r>
              <a:rPr lang="en-US" sz="1800" i="1" dirty="0"/>
              <a:t>(with supporting documentation) </a:t>
            </a:r>
            <a:r>
              <a:rPr lang="en-US" sz="1800" dirty="0"/>
              <a:t>to: </a:t>
            </a:r>
          </a:p>
          <a:p>
            <a:pPr marL="1828800" lvl="4" indent="0">
              <a:lnSpc>
                <a:spcPct val="100000"/>
              </a:lnSpc>
              <a:spcBef>
                <a:spcPts val="0"/>
              </a:spcBef>
              <a:spcAft>
                <a:spcPts val="1200"/>
              </a:spcAft>
              <a:buNone/>
            </a:pPr>
            <a:r>
              <a:rPr lang="en-US" sz="1800" dirty="0">
                <a:latin typeface="Arial" panose="020B0604020202020204" pitchFamily="34" charset="0"/>
                <a:cs typeface="Arial" panose="020B0604020202020204" pitchFamily="34" charset="0"/>
              </a:rPr>
              <a:t>BOSTON MUTUAL LIFE INSURANCE COMPANY </a:t>
            </a:r>
          </a:p>
          <a:p>
            <a:pPr marL="1828800" lvl="4" indent="0">
              <a:lnSpc>
                <a:spcPct val="100000"/>
              </a:lnSpc>
              <a:spcBef>
                <a:spcPts val="0"/>
              </a:spcBef>
              <a:spcAft>
                <a:spcPts val="1200"/>
              </a:spcAft>
              <a:buNone/>
            </a:pPr>
            <a:r>
              <a:rPr lang="en-US" sz="1800" dirty="0">
                <a:latin typeface="Arial" panose="020B0604020202020204" pitchFamily="34" charset="0"/>
                <a:cs typeface="Arial" panose="020B0604020202020204" pitchFamily="34" charset="0"/>
              </a:rPr>
              <a:t>Attn:  Claim Department</a:t>
            </a:r>
          </a:p>
          <a:p>
            <a:pPr marL="1828800" lvl="4" indent="0">
              <a:lnSpc>
                <a:spcPct val="100000"/>
              </a:lnSpc>
              <a:spcBef>
                <a:spcPts val="0"/>
              </a:spcBef>
              <a:spcAft>
                <a:spcPts val="1200"/>
              </a:spcAft>
              <a:buNone/>
            </a:pPr>
            <a:r>
              <a:rPr lang="en-US" sz="1800" dirty="0">
                <a:latin typeface="Arial" panose="020B0604020202020204" pitchFamily="34" charset="0"/>
                <a:cs typeface="Arial" panose="020B0604020202020204" pitchFamily="34" charset="0"/>
              </a:rPr>
              <a:t>120 Royall Street</a:t>
            </a:r>
          </a:p>
          <a:p>
            <a:pPr marL="1828800" lvl="4" indent="0">
              <a:lnSpc>
                <a:spcPct val="100000"/>
              </a:lnSpc>
              <a:spcBef>
                <a:spcPts val="0"/>
              </a:spcBef>
              <a:spcAft>
                <a:spcPts val="1200"/>
              </a:spcAft>
              <a:buNone/>
            </a:pPr>
            <a:r>
              <a:rPr lang="en-US" sz="1800" dirty="0">
                <a:latin typeface="Arial" panose="020B0604020202020204" pitchFamily="34" charset="0"/>
                <a:cs typeface="Arial" panose="020B0604020202020204" pitchFamily="34" charset="0"/>
              </a:rPr>
              <a:t>Canton, MA 02021</a:t>
            </a:r>
          </a:p>
        </p:txBody>
      </p:sp>
      <p:sp>
        <p:nvSpPr>
          <p:cNvPr id="2" name="Title 1"/>
          <p:cNvSpPr>
            <a:spLocks noGrp="1"/>
          </p:cNvSpPr>
          <p:nvPr>
            <p:ph type="title"/>
          </p:nvPr>
        </p:nvSpPr>
        <p:spPr/>
        <p:txBody>
          <a:bodyPr/>
          <a:lstStyle/>
          <a:p>
            <a:r>
              <a:rPr lang="en-US" dirty="0"/>
              <a:t>Service &amp; claims</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72336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0079"/>
            <a:ext cx="8229600" cy="8906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cap="all">
                <a:solidFill>
                  <a:schemeClr val="bg1"/>
                </a:solidFill>
                <a:latin typeface="Times New Roman"/>
                <a:ea typeface="+mj-ea"/>
                <a:cs typeface="+mj-cs"/>
              </a:defRPr>
            </a:lvl1pPr>
          </a:lstStyle>
          <a:p>
            <a:endParaRPr lang="en-US" dirty="0"/>
          </a:p>
        </p:txBody>
      </p:sp>
      <p:sp>
        <p:nvSpPr>
          <p:cNvPr id="8"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
        <p:nvSpPr>
          <p:cNvPr id="6" name="Content Placeholder 1"/>
          <p:cNvSpPr>
            <a:spLocks noGrp="1"/>
          </p:cNvSpPr>
          <p:nvPr>
            <p:ph idx="1"/>
          </p:nvPr>
        </p:nvSpPr>
        <p:spPr>
          <a:xfrm>
            <a:off x="548640" y="1363788"/>
            <a:ext cx="8055864" cy="4637767"/>
          </a:xfrm>
        </p:spPr>
        <p:txBody>
          <a:bodyPr>
            <a:noAutofit/>
          </a:bodyPr>
          <a:lstStyle/>
          <a:p>
            <a:pPr marL="0" indent="0">
              <a:lnSpc>
                <a:spcPct val="100000"/>
              </a:lnSpc>
              <a:spcBef>
                <a:spcPts val="0"/>
              </a:spcBef>
              <a:buNone/>
            </a:pPr>
            <a:r>
              <a:rPr lang="en-US" sz="2000" dirty="0">
                <a:latin typeface="+mn-lt"/>
                <a:cs typeface="Times New Roman" panose="02020603050405020304" pitchFamily="18" charset="0"/>
              </a:rPr>
              <a:t>We hope that you found the information in this presentation helpful.</a:t>
            </a:r>
          </a:p>
          <a:p>
            <a:pPr marL="0" indent="0">
              <a:lnSpc>
                <a:spcPct val="100000"/>
              </a:lnSpc>
              <a:spcBef>
                <a:spcPts val="0"/>
              </a:spcBef>
              <a:buNone/>
            </a:pPr>
            <a:endParaRPr lang="en-US" sz="2000" dirty="0">
              <a:latin typeface="+mn-lt"/>
              <a:cs typeface="Times New Roman" panose="02020603050405020304" pitchFamily="18" charset="0"/>
            </a:endParaRPr>
          </a:p>
          <a:p>
            <a:pPr marL="0" indent="0">
              <a:lnSpc>
                <a:spcPct val="100000"/>
              </a:lnSpc>
              <a:spcBef>
                <a:spcPts val="0"/>
              </a:spcBef>
              <a:buNone/>
            </a:pPr>
            <a:r>
              <a:rPr lang="en-US" sz="2000" dirty="0">
                <a:latin typeface="+mn-lt"/>
                <a:cs typeface="Times New Roman" panose="02020603050405020304" pitchFamily="18" charset="0"/>
              </a:rPr>
              <a:t>Thank you for your business and for being part of the Boston Mutual family.</a:t>
            </a:r>
          </a:p>
          <a:p>
            <a:pPr marL="0" indent="0">
              <a:lnSpc>
                <a:spcPct val="100000"/>
              </a:lnSpc>
              <a:spcBef>
                <a:spcPts val="0"/>
              </a:spcBef>
              <a:buNone/>
            </a:pPr>
            <a:endParaRPr lang="en-US" sz="2000" dirty="0">
              <a:latin typeface="+mn-lt"/>
              <a:cs typeface="Times New Roman" panose="02020603050405020304" pitchFamily="18" charset="0"/>
            </a:endParaRPr>
          </a:p>
          <a:p>
            <a:pPr marL="0" indent="0">
              <a:lnSpc>
                <a:spcPct val="100000"/>
              </a:lnSpc>
              <a:spcBef>
                <a:spcPts val="0"/>
              </a:spcBef>
              <a:buNone/>
            </a:pPr>
            <a:r>
              <a:rPr lang="en-US" sz="2000" dirty="0">
                <a:latin typeface="+mn-lt"/>
                <a:cs typeface="Times New Roman" panose="02020603050405020304" pitchFamily="18" charset="0"/>
              </a:rPr>
              <a:t>We appreciate your hard work, and we’re here to help you build your business and provide the best support possible for your clients.</a:t>
            </a: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i="1" dirty="0">
                <a:latin typeface="+mn-lt"/>
                <a:cs typeface="Times New Roman" panose="02020603050405020304" pitchFamily="18" charset="0"/>
              </a:rPr>
              <a:t>Product offerings may vary depending on state laws and regulations. This information is not intended to be a complete description of the insurance coverage available. Policies have exclusions and limitations which may affect any benefits payable. For complete details of coverage and availability, please refer to the policy form or contact your Boston Mutual representative.</a:t>
            </a:r>
          </a:p>
        </p:txBody>
      </p:sp>
      <p:sp>
        <p:nvSpPr>
          <p:cNvPr id="7" name="Title 2"/>
          <p:cNvSpPr>
            <a:spLocks noGrp="1"/>
          </p:cNvSpPr>
          <p:nvPr>
            <p:ph type="title"/>
          </p:nvPr>
        </p:nvSpPr>
        <p:spPr>
          <a:xfrm>
            <a:off x="548640" y="548641"/>
            <a:ext cx="8046720" cy="490904"/>
          </a:xfrm>
        </p:spPr>
        <p:txBody>
          <a:bodyPr/>
          <a:lstStyle/>
          <a:p>
            <a:r>
              <a:rPr lang="en-US" dirty="0"/>
              <a:t>Thank you</a:t>
            </a:r>
          </a:p>
        </p:txBody>
      </p:sp>
    </p:spTree>
    <p:extLst>
      <p:ext uri="{BB962C8B-B14F-4D97-AF65-F5344CB8AC3E}">
        <p14:creationId xmlns:p14="http://schemas.microsoft.com/office/powerpoint/2010/main" val="186646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p:txBody>
          <a:bodyPr>
            <a:normAutofit/>
          </a:bodyPr>
          <a:lstStyle/>
          <a:p>
            <a:pPr>
              <a:lnSpc>
                <a:spcPct val="100000"/>
              </a:lnSpc>
              <a:spcBef>
                <a:spcPts val="0"/>
              </a:spcBef>
              <a:spcAft>
                <a:spcPts val="1200"/>
              </a:spcAft>
            </a:pPr>
            <a:r>
              <a:rPr lang="en-US" sz="2000" dirty="0"/>
              <a:t>Employee Life Option Plus (ELOP)</a:t>
            </a:r>
          </a:p>
          <a:p>
            <a:pPr>
              <a:lnSpc>
                <a:spcPct val="100000"/>
              </a:lnSpc>
              <a:spcBef>
                <a:spcPts val="0"/>
              </a:spcBef>
              <a:spcAft>
                <a:spcPts val="1200"/>
              </a:spcAft>
            </a:pPr>
            <a:r>
              <a:rPr lang="en-US" sz="2000" dirty="0"/>
              <a:t>Permanent, interest-sensitive life insurance</a:t>
            </a:r>
          </a:p>
          <a:p>
            <a:pPr>
              <a:lnSpc>
                <a:spcPct val="100000"/>
              </a:lnSpc>
              <a:spcBef>
                <a:spcPts val="0"/>
              </a:spcBef>
              <a:spcAft>
                <a:spcPts val="1200"/>
              </a:spcAft>
            </a:pPr>
            <a:r>
              <a:rPr lang="en-US" sz="2000" dirty="0"/>
              <a:t>Endows at age 95</a:t>
            </a:r>
          </a:p>
          <a:p>
            <a:pPr>
              <a:lnSpc>
                <a:spcPct val="100000"/>
              </a:lnSpc>
              <a:spcBef>
                <a:spcPts val="0"/>
              </a:spcBef>
              <a:spcAft>
                <a:spcPts val="1200"/>
              </a:spcAft>
              <a:buSzPct val="105000"/>
            </a:pPr>
            <a:r>
              <a:rPr lang="en-US" sz="2000" dirty="0"/>
              <a:t>Guaranteed premiums, coverage &amp; cash value</a:t>
            </a:r>
          </a:p>
          <a:p>
            <a:pPr>
              <a:lnSpc>
                <a:spcPct val="100000"/>
              </a:lnSpc>
              <a:spcBef>
                <a:spcPts val="0"/>
              </a:spcBef>
              <a:spcAft>
                <a:spcPts val="1200"/>
              </a:spcAft>
              <a:buSzPct val="105000"/>
            </a:pPr>
            <a:r>
              <a:rPr lang="en-US" sz="2000" dirty="0"/>
              <a:t>Also available for a spouse, children &amp; grandchildren</a:t>
            </a:r>
          </a:p>
          <a:p>
            <a:pPr>
              <a:lnSpc>
                <a:spcPct val="100000"/>
              </a:lnSpc>
              <a:spcBef>
                <a:spcPts val="0"/>
              </a:spcBef>
              <a:spcAft>
                <a:spcPts val="1200"/>
              </a:spcAft>
              <a:buSzPct val="105000"/>
            </a:pPr>
            <a:r>
              <a:rPr lang="en-US" sz="2000" dirty="0"/>
              <a:t>Several optional benefits</a:t>
            </a:r>
          </a:p>
          <a:p>
            <a:pPr>
              <a:lnSpc>
                <a:spcPct val="100000"/>
              </a:lnSpc>
              <a:spcBef>
                <a:spcPts val="0"/>
              </a:spcBef>
              <a:spcAft>
                <a:spcPts val="1200"/>
              </a:spcAft>
              <a:buSzPct val="105000"/>
            </a:pPr>
            <a:r>
              <a:rPr lang="en-US" sz="2000" dirty="0"/>
              <a:t>Approved for use in all states	</a:t>
            </a:r>
          </a:p>
          <a:p>
            <a:pPr>
              <a:lnSpc>
                <a:spcPct val="100000"/>
              </a:lnSpc>
              <a:spcBef>
                <a:spcPts val="0"/>
              </a:spcBef>
              <a:spcAft>
                <a:spcPts val="1200"/>
              </a:spcAft>
              <a:buSzPct val="105000"/>
            </a:pPr>
            <a:r>
              <a:rPr lang="en-US" sz="2000" dirty="0"/>
              <a:t>In New York, this product is sold through our subsidiary, Life Insurance Company of Boston &amp; New York	</a:t>
            </a:r>
          </a:p>
          <a:p>
            <a:pPr lvl="1" eaLnBrk="1" hangingPunct="1">
              <a:lnSpc>
                <a:spcPct val="80000"/>
              </a:lnSpc>
              <a:buFontTx/>
              <a:buNone/>
              <a:defRPr/>
            </a:pPr>
            <a:endParaRPr lang="en-US" sz="2400" i="1" dirty="0"/>
          </a:p>
        </p:txBody>
      </p:sp>
      <p:sp>
        <p:nvSpPr>
          <p:cNvPr id="2" name="Title 1"/>
          <p:cNvSpPr>
            <a:spLocks noGrp="1"/>
          </p:cNvSpPr>
          <p:nvPr>
            <p:ph type="title"/>
          </p:nvPr>
        </p:nvSpPr>
        <p:spPr/>
        <p:txBody>
          <a:bodyPr/>
          <a:lstStyle/>
          <a:p>
            <a:r>
              <a:rPr lang="en-US" dirty="0"/>
              <a:t>Product overview</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52176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p:txBody>
          <a:bodyPr>
            <a:noAutofit/>
          </a:bodyPr>
          <a:lstStyle/>
          <a:p>
            <a:pPr>
              <a:lnSpc>
                <a:spcPct val="100000"/>
              </a:lnSpc>
              <a:spcBef>
                <a:spcPts val="0"/>
              </a:spcBef>
              <a:spcAft>
                <a:spcPts val="1200"/>
              </a:spcAft>
            </a:pPr>
            <a:r>
              <a:rPr lang="en-US" sz="2000" dirty="0"/>
              <a:t>Pays the face amount to the beneficiary if the insured dies while the coverage is in force. The owner may change the beneficiary during the life of the insured</a:t>
            </a:r>
          </a:p>
          <a:p>
            <a:pPr marL="0" indent="0">
              <a:lnSpc>
                <a:spcPct val="100000"/>
              </a:lnSpc>
              <a:spcBef>
                <a:spcPts val="0"/>
              </a:spcBef>
              <a:spcAft>
                <a:spcPts val="1200"/>
              </a:spcAft>
              <a:buNone/>
            </a:pPr>
            <a:endParaRPr lang="en-US" sz="2000" dirty="0"/>
          </a:p>
          <a:p>
            <a:pPr>
              <a:lnSpc>
                <a:spcPct val="100000"/>
              </a:lnSpc>
              <a:spcBef>
                <a:spcPts val="0"/>
              </a:spcBef>
              <a:spcAft>
                <a:spcPts val="1200"/>
              </a:spcAft>
            </a:pPr>
            <a:r>
              <a:rPr lang="en-US" sz="2000" dirty="0"/>
              <a:t>Benefit amounts vary based on the age of the individual, money purchase or face amount purchase offer, and tobacco status</a:t>
            </a:r>
          </a:p>
          <a:p>
            <a:pPr marL="0" indent="0">
              <a:lnSpc>
                <a:spcPct val="100000"/>
              </a:lnSpc>
              <a:spcBef>
                <a:spcPts val="0"/>
              </a:spcBef>
              <a:spcAft>
                <a:spcPts val="1200"/>
              </a:spcAft>
              <a:buNone/>
            </a:pPr>
            <a:endParaRPr lang="en-US" sz="2000" dirty="0"/>
          </a:p>
          <a:p>
            <a:pPr>
              <a:lnSpc>
                <a:spcPct val="100000"/>
              </a:lnSpc>
              <a:spcBef>
                <a:spcPts val="0"/>
              </a:spcBef>
              <a:spcAft>
                <a:spcPts val="1200"/>
              </a:spcAft>
            </a:pPr>
            <a:r>
              <a:rPr lang="en-US" sz="2000" dirty="0"/>
              <a:t>If the policy reaches its maturity date (age 95) and the insured is still alive, all available benefits are paid out</a:t>
            </a:r>
            <a:endParaRPr lang="en-US" sz="2000" i="1" dirty="0">
              <a:solidFill>
                <a:srgbClr val="FF0000"/>
              </a:solidFill>
            </a:endParaRPr>
          </a:p>
        </p:txBody>
      </p:sp>
      <p:sp>
        <p:nvSpPr>
          <p:cNvPr id="2" name="Title 1"/>
          <p:cNvSpPr>
            <a:spLocks noGrp="1"/>
          </p:cNvSpPr>
          <p:nvPr>
            <p:ph type="title"/>
          </p:nvPr>
        </p:nvSpPr>
        <p:spPr/>
        <p:txBody>
          <a:bodyPr/>
          <a:lstStyle/>
          <a:p>
            <a:r>
              <a:rPr lang="en-US" dirty="0"/>
              <a:t>Product benefits</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410016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279418"/>
            <a:ext cx="8055864" cy="4845765"/>
          </a:xfrm>
        </p:spPr>
        <p:txBody>
          <a:bodyPr>
            <a:noAutofit/>
          </a:bodyPr>
          <a:lstStyle/>
          <a:p>
            <a:pPr>
              <a:lnSpc>
                <a:spcPct val="100000"/>
              </a:lnSpc>
              <a:spcBef>
                <a:spcPts val="0"/>
              </a:spcBef>
              <a:spcAft>
                <a:spcPts val="1200"/>
              </a:spcAft>
            </a:pPr>
            <a:r>
              <a:rPr lang="en-US" sz="1800" dirty="0"/>
              <a:t>Cash value in the policy grows each year with interest, tax-deferred, and can be used to keep the coverage in force by paying the premiums</a:t>
            </a:r>
          </a:p>
          <a:p>
            <a:pPr lvl="1">
              <a:lnSpc>
                <a:spcPct val="100000"/>
              </a:lnSpc>
              <a:spcBef>
                <a:spcPts val="0"/>
              </a:spcBef>
            </a:pPr>
            <a:r>
              <a:rPr lang="en-US" sz="1800" dirty="0"/>
              <a:t>Guaranteed (Minimum) Credited Rate: 3.00% </a:t>
            </a:r>
          </a:p>
          <a:p>
            <a:pPr lvl="1">
              <a:lnSpc>
                <a:spcPct val="100000"/>
              </a:lnSpc>
              <a:spcBef>
                <a:spcPts val="0"/>
              </a:spcBef>
            </a:pPr>
            <a:r>
              <a:rPr lang="en-US" sz="1800" dirty="0"/>
              <a:t>Current Interest Rate:  4.25%   </a:t>
            </a:r>
          </a:p>
          <a:p>
            <a:pPr lvl="2">
              <a:lnSpc>
                <a:spcPct val="100000"/>
              </a:lnSpc>
              <a:spcBef>
                <a:spcPts val="0"/>
              </a:spcBef>
              <a:buFont typeface="Wingdings" pitchFamily="2" charset="2"/>
              <a:buChar char="Ø"/>
            </a:pPr>
            <a:r>
              <a:rPr lang="en-US" sz="1800" dirty="0"/>
              <a:t>Not guaranteed (i.e. subject to change)</a:t>
            </a:r>
          </a:p>
          <a:p>
            <a:pPr lvl="1">
              <a:lnSpc>
                <a:spcPct val="100000"/>
              </a:lnSpc>
              <a:spcBef>
                <a:spcPts val="0"/>
              </a:spcBef>
            </a:pPr>
            <a:r>
              <a:rPr lang="en-US" sz="1800" dirty="0"/>
              <a:t>Interest Rate Kickers</a:t>
            </a:r>
          </a:p>
          <a:p>
            <a:pPr lvl="2">
              <a:lnSpc>
                <a:spcPct val="100000"/>
              </a:lnSpc>
              <a:spcBef>
                <a:spcPts val="0"/>
              </a:spcBef>
              <a:buFont typeface="Wingdings" pitchFamily="2" charset="2"/>
              <a:buChar char="Ø"/>
            </a:pPr>
            <a:r>
              <a:rPr lang="en-US" sz="1800" dirty="0"/>
              <a:t>Durations 11-15:  Base Rate + 0.50%</a:t>
            </a:r>
          </a:p>
          <a:p>
            <a:pPr lvl="2">
              <a:lnSpc>
                <a:spcPct val="100000"/>
              </a:lnSpc>
              <a:spcBef>
                <a:spcPts val="0"/>
              </a:spcBef>
              <a:spcAft>
                <a:spcPts val="1200"/>
              </a:spcAft>
              <a:buFont typeface="Wingdings" pitchFamily="2" charset="2"/>
              <a:buChar char="Ø"/>
            </a:pPr>
            <a:r>
              <a:rPr lang="en-US" sz="1800" dirty="0"/>
              <a:t>Durations 16+:  Base Rate + 1.00%</a:t>
            </a:r>
          </a:p>
          <a:p>
            <a:pPr>
              <a:lnSpc>
                <a:spcPct val="100000"/>
              </a:lnSpc>
              <a:spcBef>
                <a:spcPts val="0"/>
              </a:spcBef>
              <a:spcAft>
                <a:spcPts val="1200"/>
              </a:spcAft>
            </a:pPr>
            <a:r>
              <a:rPr lang="en-US" sz="1800" dirty="0"/>
              <a:t>Coverage includes a policy loan feature. The amount eligible for loan is determined based on the length of time the coverage is in force</a:t>
            </a:r>
          </a:p>
          <a:p>
            <a:pPr>
              <a:lnSpc>
                <a:spcPct val="100000"/>
              </a:lnSpc>
              <a:spcBef>
                <a:spcPts val="0"/>
              </a:spcBef>
              <a:spcAft>
                <a:spcPts val="1200"/>
              </a:spcAft>
            </a:pPr>
            <a:r>
              <a:rPr lang="en-US" sz="1800" dirty="0"/>
              <a:t>Policy can be surrendered. Surrender charges per $1,000 of insurance vary by issue age, tobacco status, and policy duration</a:t>
            </a:r>
          </a:p>
          <a:p>
            <a:pPr>
              <a:lnSpc>
                <a:spcPct val="100000"/>
              </a:lnSpc>
              <a:spcBef>
                <a:spcPts val="0"/>
              </a:spcBef>
              <a:spcAft>
                <a:spcPts val="1200"/>
              </a:spcAft>
            </a:pPr>
            <a:r>
              <a:rPr lang="en-US" sz="1800" dirty="0"/>
              <a:t>Upon request an illustrative report will be provided to the insured annually at no charge	</a:t>
            </a:r>
          </a:p>
          <a:p>
            <a:pPr lvl="1" eaLnBrk="1" hangingPunct="1">
              <a:lnSpc>
                <a:spcPct val="100000"/>
              </a:lnSpc>
              <a:buFontTx/>
              <a:buNone/>
              <a:defRPr/>
            </a:pPr>
            <a:endParaRPr lang="en-US" sz="1800" i="1" dirty="0"/>
          </a:p>
        </p:txBody>
      </p:sp>
      <p:sp>
        <p:nvSpPr>
          <p:cNvPr id="2" name="Title 1"/>
          <p:cNvSpPr>
            <a:spLocks noGrp="1"/>
          </p:cNvSpPr>
          <p:nvPr>
            <p:ph type="title"/>
          </p:nvPr>
        </p:nvSpPr>
        <p:spPr/>
        <p:txBody>
          <a:bodyPr/>
          <a:lstStyle/>
          <a:p>
            <a:r>
              <a:rPr lang="en-US" dirty="0"/>
              <a:t>interest rates &amp; Cash Value</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325699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296413"/>
            <a:ext cx="8055864" cy="4146444"/>
          </a:xfrm>
        </p:spPr>
        <p:txBody>
          <a:bodyPr>
            <a:noAutofit/>
          </a:bodyPr>
          <a:lstStyle/>
          <a:p>
            <a:pPr>
              <a:lnSpc>
                <a:spcPct val="100000"/>
              </a:lnSpc>
              <a:spcBef>
                <a:spcPts val="0"/>
              </a:spcBef>
              <a:spcAft>
                <a:spcPts val="1200"/>
              </a:spcAft>
              <a:buSzPct val="130000"/>
            </a:pPr>
            <a:r>
              <a:rPr lang="en-US" sz="2000" dirty="0"/>
              <a:t>Age as of Issue Date</a:t>
            </a:r>
          </a:p>
          <a:p>
            <a:pPr>
              <a:lnSpc>
                <a:spcPct val="100000"/>
              </a:lnSpc>
              <a:spcBef>
                <a:spcPts val="0"/>
              </a:spcBef>
              <a:spcAft>
                <a:spcPts val="1200"/>
              </a:spcAft>
              <a:buSzPct val="130000"/>
            </a:pPr>
            <a:r>
              <a:rPr lang="en-US" sz="2000" dirty="0"/>
              <a:t>Employee &amp; Spouse:</a:t>
            </a:r>
          </a:p>
          <a:p>
            <a:pPr lvl="1">
              <a:lnSpc>
                <a:spcPct val="100000"/>
              </a:lnSpc>
              <a:spcBef>
                <a:spcPts val="0"/>
              </a:spcBef>
              <a:spcAft>
                <a:spcPts val="1200"/>
              </a:spcAft>
              <a:buSzPct val="130000"/>
            </a:pPr>
            <a:r>
              <a:rPr lang="en-US" sz="2000" dirty="0"/>
              <a:t>Ages 18 – 72** for money purchase</a:t>
            </a:r>
          </a:p>
          <a:p>
            <a:pPr lvl="1">
              <a:lnSpc>
                <a:spcPct val="100000"/>
              </a:lnSpc>
              <a:spcBef>
                <a:spcPts val="0"/>
              </a:spcBef>
              <a:spcAft>
                <a:spcPts val="1200"/>
              </a:spcAft>
              <a:buSzPct val="130000"/>
            </a:pPr>
            <a:r>
              <a:rPr lang="en-US" sz="2000" dirty="0"/>
              <a:t>Ages 18 – 70 for face amount purchase</a:t>
            </a:r>
          </a:p>
          <a:p>
            <a:pPr>
              <a:lnSpc>
                <a:spcPct val="100000"/>
              </a:lnSpc>
              <a:spcBef>
                <a:spcPts val="0"/>
              </a:spcBef>
              <a:spcAft>
                <a:spcPts val="1200"/>
              </a:spcAft>
              <a:buSzPct val="130000"/>
            </a:pPr>
            <a:r>
              <a:rPr lang="en-US" sz="2000" dirty="0"/>
              <a:t>Dependent Children:  Age 15 days to 25 years</a:t>
            </a:r>
          </a:p>
          <a:p>
            <a:pPr>
              <a:lnSpc>
                <a:spcPct val="100000"/>
              </a:lnSpc>
              <a:spcBef>
                <a:spcPts val="0"/>
              </a:spcBef>
              <a:spcAft>
                <a:spcPts val="1200"/>
              </a:spcAft>
              <a:buSzPct val="130000"/>
            </a:pPr>
            <a:r>
              <a:rPr lang="en-US" sz="2000" dirty="0"/>
              <a:t>Grandchildren:  Age 15 days to 15 years</a:t>
            </a:r>
            <a:endParaRPr lang="en-US" sz="2000"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r>
              <a:rPr lang="en-US" i="1" dirty="0">
                <a:latin typeface="Arial" panose="020B0604020202020204" pitchFamily="34" charset="0"/>
                <a:cs typeface="Arial" panose="020B0604020202020204" pitchFamily="34" charset="0"/>
              </a:rPr>
              <a:t>** Maximum age in Washington varies by face amount.  </a:t>
            </a:r>
            <a:r>
              <a:rPr lang="en-US" i="1" dirty="0"/>
              <a:t>Please refer to Riders for details on eligibility.</a:t>
            </a:r>
            <a:r>
              <a:rPr lang="en-US" sz="1600" i="1" dirty="0"/>
              <a:t>	 </a:t>
            </a:r>
            <a:r>
              <a:rPr lang="en-US" sz="1800" dirty="0"/>
              <a:t>			</a:t>
            </a:r>
          </a:p>
          <a:p>
            <a:pPr lvl="1" eaLnBrk="1" hangingPunct="1">
              <a:lnSpc>
                <a:spcPct val="80000"/>
              </a:lnSpc>
              <a:buFontTx/>
              <a:buNone/>
              <a:defRPr/>
            </a:pPr>
            <a:endParaRPr lang="en-US" sz="1800" i="1" dirty="0"/>
          </a:p>
        </p:txBody>
      </p:sp>
      <p:sp>
        <p:nvSpPr>
          <p:cNvPr id="2" name="Title 1"/>
          <p:cNvSpPr>
            <a:spLocks noGrp="1"/>
          </p:cNvSpPr>
          <p:nvPr>
            <p:ph type="title"/>
          </p:nvPr>
        </p:nvSpPr>
        <p:spPr/>
        <p:txBody>
          <a:bodyPr/>
          <a:lstStyle/>
          <a:p>
            <a:r>
              <a:rPr lang="en-US" dirty="0"/>
              <a:t>issue ages</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405827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39496" y="1294176"/>
            <a:ext cx="8055864" cy="2091281"/>
          </a:xfrm>
        </p:spPr>
        <p:txBody>
          <a:bodyPr>
            <a:noAutofit/>
          </a:bodyPr>
          <a:lstStyle/>
          <a:p>
            <a:pPr>
              <a:lnSpc>
                <a:spcPct val="100000"/>
              </a:lnSpc>
              <a:spcBef>
                <a:spcPts val="0"/>
              </a:spcBef>
              <a:spcAft>
                <a:spcPts val="1200"/>
              </a:spcAft>
              <a:buSzPct val="130000"/>
            </a:pPr>
            <a:r>
              <a:rPr lang="en-US" sz="2000" dirty="0"/>
              <a:t>Employee and Spouse actively at work 20+ hours per week*</a:t>
            </a:r>
          </a:p>
          <a:p>
            <a:pPr>
              <a:lnSpc>
                <a:spcPct val="100000"/>
              </a:lnSpc>
              <a:spcBef>
                <a:spcPts val="0"/>
              </a:spcBef>
              <a:buSzPct val="130000"/>
            </a:pPr>
            <a:r>
              <a:rPr lang="en-US" sz="2000" dirty="0"/>
              <a:t>If the spouse answers “No”, they must provide a reason in the Remarks section:</a:t>
            </a:r>
          </a:p>
          <a:p>
            <a:pPr>
              <a:lnSpc>
                <a:spcPct val="100000"/>
              </a:lnSpc>
              <a:spcBef>
                <a:spcPts val="0"/>
              </a:spcBef>
              <a:buSzPct val="130000"/>
            </a:pPr>
            <a:endParaRPr lang="en-US" sz="2000" dirty="0"/>
          </a:p>
          <a:p>
            <a:pPr lvl="1">
              <a:lnSpc>
                <a:spcPct val="100000"/>
              </a:lnSpc>
              <a:spcBef>
                <a:spcPts val="0"/>
              </a:spcBef>
              <a:buSzPct val="130000"/>
            </a:pPr>
            <a:r>
              <a:rPr lang="en-US" sz="2000" dirty="0"/>
              <a:t>The spouse can be retired or a homemaker; this is considered a full time job</a:t>
            </a: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endParaRPr lang="en-US" i="1" dirty="0">
              <a:latin typeface="Arial" panose="020B0604020202020204" pitchFamily="34" charset="0"/>
              <a:cs typeface="Arial" panose="020B0604020202020204" pitchFamily="34" charset="0"/>
            </a:endParaRPr>
          </a:p>
          <a:p>
            <a:pPr marL="0" indent="0">
              <a:lnSpc>
                <a:spcPct val="100000"/>
              </a:lnSpc>
              <a:spcBef>
                <a:spcPts val="0"/>
              </a:spcBef>
              <a:buSzPct val="130000"/>
              <a:buNone/>
            </a:pPr>
            <a:r>
              <a:rPr lang="en-US" i="1" dirty="0">
                <a:latin typeface="Arial" panose="020B0604020202020204" pitchFamily="34" charset="0"/>
                <a:cs typeface="Arial" panose="020B0604020202020204" pitchFamily="34" charset="0"/>
              </a:rPr>
              <a:t>*Variations may apply.  </a:t>
            </a:r>
            <a:endParaRPr lang="en-US" sz="1800" i="1" dirty="0"/>
          </a:p>
        </p:txBody>
      </p:sp>
      <p:sp>
        <p:nvSpPr>
          <p:cNvPr id="2" name="Title 1"/>
          <p:cNvSpPr>
            <a:spLocks noGrp="1"/>
          </p:cNvSpPr>
          <p:nvPr>
            <p:ph type="title"/>
          </p:nvPr>
        </p:nvSpPr>
        <p:spPr/>
        <p:txBody>
          <a:bodyPr/>
          <a:lstStyle/>
          <a:p>
            <a:r>
              <a:rPr lang="en-US" dirty="0"/>
              <a:t>actively at work</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219101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p:txBody>
          <a:bodyPr/>
          <a:lstStyle/>
          <a:p>
            <a:pPr>
              <a:lnSpc>
                <a:spcPct val="100000"/>
              </a:lnSpc>
              <a:spcBef>
                <a:spcPts val="0"/>
              </a:spcBef>
              <a:spcAft>
                <a:spcPts val="1200"/>
              </a:spcAft>
            </a:pPr>
            <a:r>
              <a:rPr lang="en-US" sz="2000" dirty="0"/>
              <a:t>Payor Waiver of Premium Rider</a:t>
            </a:r>
          </a:p>
          <a:p>
            <a:pPr>
              <a:lnSpc>
                <a:spcPct val="100000"/>
              </a:lnSpc>
              <a:spcBef>
                <a:spcPts val="0"/>
              </a:spcBef>
              <a:spcAft>
                <a:spcPts val="1200"/>
              </a:spcAft>
            </a:pPr>
            <a:r>
              <a:rPr lang="en-US" sz="2000" dirty="0"/>
              <a:t>Payor Waiver with Strike Rider</a:t>
            </a:r>
          </a:p>
          <a:p>
            <a:pPr>
              <a:lnSpc>
                <a:spcPct val="100000"/>
              </a:lnSpc>
              <a:spcBef>
                <a:spcPts val="0"/>
              </a:spcBef>
              <a:spcAft>
                <a:spcPts val="1200"/>
              </a:spcAft>
            </a:pPr>
            <a:r>
              <a:rPr lang="en-US" sz="2000" dirty="0"/>
              <a:t>Accidental Death Benefit Rider</a:t>
            </a:r>
          </a:p>
          <a:p>
            <a:pPr>
              <a:lnSpc>
                <a:spcPct val="100000"/>
              </a:lnSpc>
              <a:spcBef>
                <a:spcPts val="0"/>
              </a:spcBef>
              <a:spcAft>
                <a:spcPts val="1200"/>
              </a:spcAft>
            </a:pPr>
            <a:r>
              <a:rPr lang="en-US" sz="2000" dirty="0"/>
              <a:t>Level Term to age 65 Rider</a:t>
            </a:r>
          </a:p>
          <a:p>
            <a:pPr>
              <a:lnSpc>
                <a:spcPct val="100000"/>
              </a:lnSpc>
              <a:spcBef>
                <a:spcPts val="0"/>
              </a:spcBef>
              <a:spcAft>
                <a:spcPts val="1200"/>
              </a:spcAft>
            </a:pPr>
            <a:r>
              <a:rPr lang="en-US" sz="2000" dirty="0"/>
              <a:t>Children’s Term Rider	</a:t>
            </a:r>
          </a:p>
          <a:p>
            <a:pPr>
              <a:lnSpc>
                <a:spcPct val="100000"/>
              </a:lnSpc>
              <a:spcBef>
                <a:spcPts val="0"/>
              </a:spcBef>
              <a:spcAft>
                <a:spcPts val="1200"/>
              </a:spcAft>
            </a:pPr>
            <a:r>
              <a:rPr lang="en-US" sz="2000" dirty="0"/>
              <a:t>Catastrophic Loss Rider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Accelerated Benefit Option Rider (ABOR)</a:t>
            </a:r>
            <a:endParaRPr lang="en-US" sz="2000" dirty="0"/>
          </a:p>
        </p:txBody>
      </p:sp>
      <p:sp>
        <p:nvSpPr>
          <p:cNvPr id="2" name="Title 1"/>
          <p:cNvSpPr>
            <a:spLocks noGrp="1"/>
          </p:cNvSpPr>
          <p:nvPr>
            <p:ph type="title"/>
          </p:nvPr>
        </p:nvSpPr>
        <p:spPr/>
        <p:txBody>
          <a:bodyPr/>
          <a:lstStyle/>
          <a:p>
            <a:r>
              <a:rPr lang="en-US" dirty="0"/>
              <a:t>Optional benefits</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86783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548640" y="1325151"/>
            <a:ext cx="8258476" cy="4946884"/>
          </a:xfrm>
        </p:spPr>
        <p:txBody>
          <a:bodyPr>
            <a:noAutofit/>
          </a:bodyPr>
          <a:lstStyle/>
          <a:p>
            <a:pPr>
              <a:lnSpc>
                <a:spcPct val="100000"/>
              </a:lnSpc>
              <a:spcBef>
                <a:spcPts val="0"/>
              </a:spcBef>
              <a:spcAft>
                <a:spcPts val="600"/>
              </a:spcAft>
            </a:pPr>
            <a:r>
              <a:rPr lang="en-US" sz="1600" dirty="0"/>
              <a:t>Payor Waiver waives premiums on policies in the event the Payor (employee) becomes totally disabled before age 60</a:t>
            </a:r>
          </a:p>
          <a:p>
            <a:pPr>
              <a:lnSpc>
                <a:spcPct val="100000"/>
              </a:lnSpc>
              <a:spcBef>
                <a:spcPts val="0"/>
              </a:spcBef>
              <a:spcAft>
                <a:spcPts val="600"/>
              </a:spcAft>
            </a:pPr>
            <a:r>
              <a:rPr lang="en-US" sz="1600" dirty="0"/>
              <a:t>“Totally Disabled” means that the Payor is unable to perform the substantial and material duties of any occupation for wage or profit.  During the first two years of total disability, “occupation” means the Payor’s regular occupation.  After that it means any occupation for which the Payor is fitted by reason of education, training or experience. Disability must last at least 6 consecutive months</a:t>
            </a:r>
          </a:p>
          <a:p>
            <a:pPr>
              <a:lnSpc>
                <a:spcPct val="100000"/>
              </a:lnSpc>
              <a:spcBef>
                <a:spcPts val="0"/>
              </a:spcBef>
              <a:spcAft>
                <a:spcPts val="600"/>
              </a:spcAft>
            </a:pPr>
            <a:r>
              <a:rPr lang="en-US" sz="1600" dirty="0"/>
              <a:t>Payor can purchase this rider on new product policies for themselves and their dependents</a:t>
            </a:r>
          </a:p>
          <a:p>
            <a:pPr>
              <a:lnSpc>
                <a:spcPct val="100000"/>
              </a:lnSpc>
              <a:spcBef>
                <a:spcPts val="0"/>
              </a:spcBef>
              <a:spcAft>
                <a:spcPts val="600"/>
              </a:spcAft>
            </a:pPr>
            <a:r>
              <a:rPr lang="en-US" sz="1600" dirty="0"/>
              <a:t>Available up to employee issue age 55.  Eligibility is determined by the Payor’s age</a:t>
            </a:r>
          </a:p>
          <a:p>
            <a:pPr>
              <a:lnSpc>
                <a:spcPct val="100000"/>
              </a:lnSpc>
              <a:spcBef>
                <a:spcPts val="0"/>
              </a:spcBef>
              <a:spcAft>
                <a:spcPts val="600"/>
              </a:spcAft>
            </a:pPr>
            <a:r>
              <a:rPr lang="en-US" sz="1600" dirty="0"/>
              <a:t>The employee does not need to participate to purchase this coverage on their dependents</a:t>
            </a:r>
          </a:p>
          <a:p>
            <a:pPr>
              <a:lnSpc>
                <a:spcPct val="100000"/>
              </a:lnSpc>
              <a:spcBef>
                <a:spcPts val="0"/>
              </a:spcBef>
              <a:spcAft>
                <a:spcPts val="600"/>
              </a:spcAft>
            </a:pPr>
            <a:r>
              <a:rPr lang="en-US" sz="1600" dirty="0"/>
              <a:t>Cost is 10% of base and riders. This 10% does not apply to the Accidental Death Benefit Rider or the Children’s Term Rider premiums</a:t>
            </a:r>
          </a:p>
          <a:p>
            <a:pPr>
              <a:lnSpc>
                <a:spcPct val="100000"/>
              </a:lnSpc>
              <a:spcBef>
                <a:spcPts val="0"/>
              </a:spcBef>
              <a:spcAft>
                <a:spcPts val="600"/>
              </a:spcAft>
            </a:pPr>
            <a:r>
              <a:rPr lang="en-US" sz="1600" dirty="0"/>
              <a:t>Benefit terminates on the policy anniversary on or following the Payor’s 60th birthday</a:t>
            </a:r>
          </a:p>
          <a:p>
            <a:pPr>
              <a:lnSpc>
                <a:spcPct val="100000"/>
              </a:lnSpc>
              <a:spcBef>
                <a:spcPts val="0"/>
              </a:spcBef>
              <a:spcAft>
                <a:spcPts val="600"/>
              </a:spcAft>
            </a:pPr>
            <a:r>
              <a:rPr lang="en-US" sz="1600" dirty="0"/>
              <a:t>Upon termination of the rider, the premium for this rider will be removed from the policies</a:t>
            </a:r>
          </a:p>
        </p:txBody>
      </p:sp>
      <p:sp>
        <p:nvSpPr>
          <p:cNvPr id="2" name="Title 1"/>
          <p:cNvSpPr>
            <a:spLocks noGrp="1"/>
          </p:cNvSpPr>
          <p:nvPr>
            <p:ph type="title"/>
          </p:nvPr>
        </p:nvSpPr>
        <p:spPr/>
        <p:txBody>
          <a:bodyPr/>
          <a:lstStyle/>
          <a:p>
            <a:r>
              <a:rPr lang="en-US" dirty="0"/>
              <a:t>Payor waiver</a:t>
            </a:r>
          </a:p>
        </p:txBody>
      </p:sp>
      <p:sp>
        <p:nvSpPr>
          <p:cNvPr id="4" name="TextBox 2"/>
          <p:cNvSpPr txBox="1"/>
          <p:nvPr/>
        </p:nvSpPr>
        <p:spPr>
          <a:xfrm>
            <a:off x="7117479" y="6310672"/>
            <a:ext cx="15316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For Agent Use Only</a:t>
            </a:r>
          </a:p>
        </p:txBody>
      </p:sp>
    </p:spTree>
    <p:extLst>
      <p:ext uri="{BB962C8B-B14F-4D97-AF65-F5344CB8AC3E}">
        <p14:creationId xmlns:p14="http://schemas.microsoft.com/office/powerpoint/2010/main" val="1104098664"/>
      </p:ext>
    </p:extLst>
  </p:cSld>
  <p:clrMapOvr>
    <a:masterClrMapping/>
  </p:clrMapOvr>
</p:sld>
</file>

<file path=ppt/theme/theme1.xml><?xml version="1.0" encoding="utf-8"?>
<a:theme xmlns:a="http://schemas.openxmlformats.org/drawingml/2006/main" name="Office Theme">
  <a:themeElements>
    <a:clrScheme name="Boston Mutual 1">
      <a:dk1>
        <a:srgbClr val="000000"/>
      </a:dk1>
      <a:lt1>
        <a:srgbClr val="FFFFFF"/>
      </a:lt1>
      <a:dk2>
        <a:srgbClr val="236192"/>
      </a:dk2>
      <a:lt2>
        <a:srgbClr val="C1C6BD"/>
      </a:lt2>
      <a:accent1>
        <a:srgbClr val="3EB1C8"/>
      </a:accent1>
      <a:accent2>
        <a:srgbClr val="002855"/>
      </a:accent2>
      <a:accent3>
        <a:srgbClr val="71CC98"/>
      </a:accent3>
      <a:accent4>
        <a:srgbClr val="ECA154"/>
      </a:accent4>
      <a:accent5>
        <a:srgbClr val="794183"/>
      </a:accent5>
      <a:accent6>
        <a:srgbClr val="EED383"/>
      </a:accent6>
      <a:hlink>
        <a:srgbClr val="3EB1C8"/>
      </a:hlink>
      <a:folHlink>
        <a:srgbClr val="893B6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2090</TotalTime>
  <Words>5217</Words>
  <Application>Microsoft Office PowerPoint</Application>
  <PresentationFormat>On-screen Show (4:3)</PresentationFormat>
  <Paragraphs>463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 Regular</vt:lpstr>
      <vt:lpstr>Courier New</vt:lpstr>
      <vt:lpstr>LotusWPSet</vt:lpstr>
      <vt:lpstr>Times</vt:lpstr>
      <vt:lpstr>Times New Roman</vt:lpstr>
      <vt:lpstr>Wingdings</vt:lpstr>
      <vt:lpstr>Office Theme</vt:lpstr>
      <vt:lpstr>PowerPoint Presentation</vt:lpstr>
      <vt:lpstr>Facts about life INSURANCE</vt:lpstr>
      <vt:lpstr>Product overview</vt:lpstr>
      <vt:lpstr>Product benefits</vt:lpstr>
      <vt:lpstr>interest rates &amp; Cash Value</vt:lpstr>
      <vt:lpstr>issue ages</vt:lpstr>
      <vt:lpstr>actively at work</vt:lpstr>
      <vt:lpstr>Optional benefits</vt:lpstr>
      <vt:lpstr>Payor waiver</vt:lpstr>
      <vt:lpstr>Payor waiver with strike*</vt:lpstr>
      <vt:lpstr>Accidental death benefit</vt:lpstr>
      <vt:lpstr>level term 65 rider</vt:lpstr>
      <vt:lpstr>Children’s term insurance rider</vt:lpstr>
      <vt:lpstr>Catastrophic loss rider*</vt:lpstr>
      <vt:lpstr>Catastrophic loss rider*</vt:lpstr>
      <vt:lpstr>Accelerated benefit option rider (ABOR)</vt:lpstr>
      <vt:lpstr>Enrollment &amp; issue dates</vt:lpstr>
      <vt:lpstr>Exclusions/limitations</vt:lpstr>
      <vt:lpstr>underwriting</vt:lpstr>
      <vt:lpstr>Pricing &amp; quoting</vt:lpstr>
      <vt:lpstr>Service &amp; claims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Andrews, Laurie</cp:lastModifiedBy>
  <cp:revision>381</cp:revision>
  <dcterms:created xsi:type="dcterms:W3CDTF">2017-04-11T13:06:00Z</dcterms:created>
  <dcterms:modified xsi:type="dcterms:W3CDTF">2025-06-06T18:45:21Z</dcterms:modified>
</cp:coreProperties>
</file>